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7" r:id="rId11"/>
    <p:sldId id="268" r:id="rId12"/>
    <p:sldId id="269" r:id="rId13"/>
    <p:sldId id="270" r:id="rId14"/>
    <p:sldId id="265" r:id="rId15"/>
    <p:sldId id="266" r:id="rId16"/>
    <p:sldId id="271" r:id="rId17"/>
    <p:sldId id="272" r:id="rId18"/>
    <p:sldId id="275" r:id="rId19"/>
    <p:sldId id="273" r:id="rId20"/>
    <p:sldId id="274" r:id="rId21"/>
    <p:sldId id="276" r:id="rId22"/>
    <p:sldId id="277" r:id="rId23"/>
    <p:sldId id="281"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118CF2-A619-4F42-8457-672E668FF9C3}" type="datetimeFigureOut">
              <a:rPr lang="en-GB" smtClean="0"/>
              <a:t>02/02/2015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B76922-7A61-47DA-827A-FC95281A28A2}" type="slidenum">
              <a:rPr lang="en-GB" smtClean="0"/>
              <a:t>‹#›</a:t>
            </a:fld>
            <a:endParaRPr lang="en-GB"/>
          </a:p>
        </p:txBody>
      </p:sp>
    </p:spTree>
    <p:extLst>
      <p:ext uri="{BB962C8B-B14F-4D97-AF65-F5344CB8AC3E}">
        <p14:creationId xmlns:p14="http://schemas.microsoft.com/office/powerpoint/2010/main" val="2490293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askaboutgames.com/?i=88&amp;s=1111"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presentation is all about children and young people using new technology safely</a:t>
            </a:r>
          </a:p>
          <a:p>
            <a:endParaRPr lang="en-US" altLang="en-US" dirty="0" smtClean="0"/>
          </a:p>
          <a:p>
            <a:r>
              <a:rPr lang="en-US" altLang="en-US" dirty="0" smtClean="0"/>
              <a:t>We know that many parents and </a:t>
            </a:r>
            <a:r>
              <a:rPr lang="en-US" altLang="en-US" dirty="0" err="1" smtClean="0"/>
              <a:t>carers</a:t>
            </a:r>
            <a:r>
              <a:rPr lang="en-US" altLang="en-US" dirty="0" smtClean="0"/>
              <a:t> feel that there is a gap between their own understanding of the technologies and that of their children.</a:t>
            </a:r>
          </a:p>
          <a:p>
            <a:endParaRPr lang="en-US" altLang="en-US" dirty="0" smtClean="0"/>
          </a:p>
          <a:p>
            <a:r>
              <a:rPr lang="en-GB" altLang="en-US" dirty="0" smtClean="0"/>
              <a:t>Question - </a:t>
            </a:r>
            <a:r>
              <a:rPr lang="en-GB" altLang="en-US" b="1" dirty="0" smtClean="0"/>
              <a:t>Why do we and our young people use ICT?</a:t>
            </a:r>
          </a:p>
          <a:p>
            <a:endParaRPr lang="en-GB" altLang="en-US" b="1" dirty="0" smtClean="0"/>
          </a:p>
          <a:p>
            <a:r>
              <a:rPr lang="en-GB" altLang="en-US" dirty="0" smtClean="0"/>
              <a:t>We all have our own reasons for using ICT and here are some of them – Click presentation for the callouts to appear</a:t>
            </a:r>
          </a:p>
          <a:p>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a:t>
            </a:fld>
            <a:endParaRPr lang="en-GB"/>
          </a:p>
        </p:txBody>
      </p:sp>
    </p:spTree>
    <p:extLst>
      <p:ext uri="{BB962C8B-B14F-4D97-AF65-F5344CB8AC3E}">
        <p14:creationId xmlns:p14="http://schemas.microsoft.com/office/powerpoint/2010/main" val="1955133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b="1" dirty="0" smtClean="0"/>
              <a:t>Chat rooms  </a:t>
            </a:r>
            <a:r>
              <a:rPr lang="en-GB" altLang="en-US" dirty="0" smtClean="0"/>
              <a:t>These are like communal versions of IM and can be a way    to discuss a topic of interest or just keep in touch. They allow users to communicate with each other in real time  (live), as opposed to the delayed time you get with e-mail. They are occasionally policed by “chat moderators” but often the moderation is very limited.   A user enters a chat room, types a message into the computer, and sends it.  This message is instantly displayed on the screens of the other users in the chat room. You never know who is going to be reading your messages or responding to them.   </a:t>
            </a:r>
          </a:p>
          <a:p>
            <a:pPr>
              <a:lnSpc>
                <a:spcPct val="90000"/>
              </a:lnSpc>
            </a:pPr>
            <a:r>
              <a:rPr lang="en-GB" altLang="en-US" dirty="0" smtClean="0"/>
              <a:t>During a Chat Room conversation one member may suggest having an IM.  Thus changing to a </a:t>
            </a:r>
            <a:r>
              <a:rPr lang="en-GB" altLang="en-US" b="1" dirty="0" smtClean="0"/>
              <a:t>one to one</a:t>
            </a:r>
            <a:r>
              <a:rPr lang="en-GB" altLang="en-US" dirty="0" smtClean="0"/>
              <a:t> conversation with the related </a:t>
            </a:r>
            <a:r>
              <a:rPr lang="en-GB" altLang="en-US" dirty="0" err="1" smtClean="0"/>
              <a:t>eSafety</a:t>
            </a:r>
            <a:r>
              <a:rPr lang="en-GB" altLang="en-US" dirty="0" smtClean="0"/>
              <a:t> concerns</a:t>
            </a:r>
            <a:r>
              <a:rPr lang="en-GB" altLang="en-US" b="1" dirty="0" smtClean="0"/>
              <a:t> </a:t>
            </a:r>
          </a:p>
          <a:p>
            <a:pPr>
              <a:lnSpc>
                <a:spcPct val="90000"/>
              </a:lnSpc>
            </a:pPr>
            <a:r>
              <a:rPr lang="en-GB" altLang="en-US" b="1" dirty="0" smtClean="0"/>
              <a:t>Instant Messaging</a:t>
            </a:r>
            <a:r>
              <a:rPr lang="en-GB" altLang="en-US" dirty="0" smtClean="0"/>
              <a:t>  - you may have an IM system in your place of work! </a:t>
            </a:r>
          </a:p>
          <a:p>
            <a:pPr>
              <a:lnSpc>
                <a:spcPct val="90000"/>
              </a:lnSpc>
            </a:pPr>
            <a:r>
              <a:rPr lang="en-GB" altLang="en-US" dirty="0" smtClean="0"/>
              <a:t>IM is a way of communicating with others and typing real-time conversations in text.  It is less formal than a letter or email and can be a good  way for easy collaboration. It is cheaper than long distance phone calls</a:t>
            </a:r>
          </a:p>
          <a:p>
            <a:pPr>
              <a:lnSpc>
                <a:spcPct val="90000"/>
              </a:lnSpc>
            </a:pPr>
            <a:r>
              <a:rPr lang="en-GB" altLang="en-US" dirty="0" smtClean="0"/>
              <a:t>IM tends to be </a:t>
            </a:r>
            <a:r>
              <a:rPr lang="en-GB" altLang="en-US" b="1" dirty="0" smtClean="0"/>
              <a:t>one to one</a:t>
            </a:r>
            <a:r>
              <a:rPr lang="en-GB" altLang="en-US" dirty="0" smtClean="0"/>
              <a:t> with messages being exchanged in a private "chat room." Young people are very good at managing more than one message at a time and having several one to one conversations. </a:t>
            </a:r>
          </a:p>
          <a:p>
            <a:pPr>
              <a:lnSpc>
                <a:spcPct val="90000"/>
              </a:lnSpc>
            </a:pPr>
            <a:r>
              <a:rPr lang="en-GB" altLang="en-US" dirty="0" smtClean="0"/>
              <a:t>The IM system the alerts you whenever someone on your private list is online.  Many online services provide IM services i.e. Yahoo and MSM. You can setup the IM defaults to keep a record of the discussions</a:t>
            </a:r>
          </a:p>
          <a:p>
            <a:pPr>
              <a:lnSpc>
                <a:spcPct val="90000"/>
              </a:lnSpc>
            </a:pPr>
            <a:r>
              <a:rPr lang="en-GB" altLang="en-US" dirty="0" smtClean="0"/>
              <a:t>Young people will often 'swap friends' through IM, and therefore can be chatting to strangers who they feel they trust because a ‘friend’ of a ‘friend’ knows them. IM is a very intimate form of communication - more so than a chat room with its many users, and therefore child abusers will often use this as a means to extract personal information from a young person.</a:t>
            </a:r>
            <a:r>
              <a:rPr lang="en-GB" altLang="en-US" sz="1000" dirty="0" smtClean="0"/>
              <a:t> </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11</a:t>
            </a:fld>
            <a:endParaRPr lang="en-GB"/>
          </a:p>
        </p:txBody>
      </p:sp>
    </p:spTree>
    <p:extLst>
      <p:ext uri="{BB962C8B-B14F-4D97-AF65-F5344CB8AC3E}">
        <p14:creationId xmlns:p14="http://schemas.microsoft.com/office/powerpoint/2010/main" val="2831794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GB" altLang="en-US" dirty="0" smtClean="0"/>
              <a:t>Computer games have been around for over twenty years.  Many adults remember the Sinclair Spectrum ZX and the early games such as Manic Minor or SIM City ( the first version)?   </a:t>
            </a:r>
          </a:p>
          <a:p>
            <a:pPr>
              <a:lnSpc>
                <a:spcPct val="80000"/>
              </a:lnSpc>
            </a:pPr>
            <a:endParaRPr lang="en-GB" altLang="en-US" dirty="0" smtClean="0"/>
          </a:p>
          <a:p>
            <a:pPr>
              <a:lnSpc>
                <a:spcPct val="80000"/>
              </a:lnSpc>
            </a:pPr>
            <a:r>
              <a:rPr lang="en-GB" altLang="en-US" dirty="0" smtClean="0"/>
              <a:t>Many of our children own gaming consoles such as an X-box or Play Station which all contain multiplayer games. These are video games in which multiple people can play the same game at the same time across the internet. In multiplayer games, players either all compete against each other, or team up to achieve a common goal such as defeating an enemy that can consist of either human players or a computer.</a:t>
            </a:r>
          </a:p>
          <a:p>
            <a:pPr>
              <a:lnSpc>
                <a:spcPct val="80000"/>
              </a:lnSpc>
            </a:pPr>
            <a:endParaRPr lang="en-GB" altLang="en-US" dirty="0" smtClean="0"/>
          </a:p>
          <a:p>
            <a:pPr>
              <a:lnSpc>
                <a:spcPct val="80000"/>
              </a:lnSpc>
            </a:pPr>
            <a:r>
              <a:rPr lang="en-GB" altLang="en-US" dirty="0" smtClean="0"/>
              <a:t>There have been a number of reports identifying the positives with gaming:</a:t>
            </a:r>
          </a:p>
          <a:p>
            <a:pPr>
              <a:lnSpc>
                <a:spcPct val="80000"/>
              </a:lnSpc>
            </a:pPr>
            <a:r>
              <a:rPr lang="en-GB" altLang="en-US" dirty="0" smtClean="0"/>
              <a:t>In October 2004 a new report was released that praised the positive impact that games have on children, encouraging their use in education. </a:t>
            </a:r>
          </a:p>
          <a:p>
            <a:pPr>
              <a:lnSpc>
                <a:spcPct val="80000"/>
              </a:lnSpc>
            </a:pPr>
            <a:r>
              <a:rPr lang="en-GB" altLang="en-US" dirty="0" smtClean="0"/>
              <a:t>This supports a Home Office five-year research study published in 2001 which concluded that those who play computer and video games regularly are more likely to be academically successful, are more likely to go to university and subsequently have better employment prospects. (Source: Home Office).</a:t>
            </a:r>
            <a:r>
              <a:rPr lang="en-GB" altLang="en-US" sz="1000" dirty="0" smtClean="0"/>
              <a:t> </a:t>
            </a:r>
          </a:p>
          <a:p>
            <a:pPr>
              <a:lnSpc>
                <a:spcPct val="80000"/>
              </a:lnSpc>
            </a:pPr>
            <a:endParaRPr lang="en-GB" altLang="en-US" sz="1000" dirty="0" smtClean="0"/>
          </a:p>
          <a:p>
            <a:pPr>
              <a:lnSpc>
                <a:spcPct val="80000"/>
              </a:lnSpc>
            </a:pPr>
            <a:r>
              <a:rPr lang="en-GB" altLang="en-US" dirty="0" smtClean="0"/>
              <a:t>There are however</a:t>
            </a:r>
            <a:r>
              <a:rPr lang="en-GB" altLang="en-US" sz="1000" dirty="0" smtClean="0"/>
              <a:t> </a:t>
            </a:r>
            <a:r>
              <a:rPr lang="en-GB" altLang="en-US" dirty="0" smtClean="0"/>
              <a:t>often Chat rooms, IM or social networks associated with online games which can have related </a:t>
            </a:r>
            <a:r>
              <a:rPr lang="en-GB" altLang="en-US" dirty="0" err="1" smtClean="0"/>
              <a:t>eSafety</a:t>
            </a:r>
            <a:r>
              <a:rPr lang="en-GB" altLang="en-US" dirty="0" smtClean="0"/>
              <a:t> concerns.</a:t>
            </a:r>
          </a:p>
          <a:p>
            <a:pPr>
              <a:lnSpc>
                <a:spcPct val="80000"/>
              </a:lnSpc>
            </a:pPr>
            <a:endParaRPr lang="en-GB" altLang="en-US" dirty="0" smtClean="0"/>
          </a:p>
          <a:p>
            <a:pPr>
              <a:lnSpc>
                <a:spcPct val="80000"/>
              </a:lnSpc>
            </a:pPr>
            <a:r>
              <a:rPr lang="en-GB" altLang="en-US" dirty="0" smtClean="0"/>
              <a:t>Addiction can sometimes be another concern.</a:t>
            </a:r>
          </a:p>
          <a:p>
            <a:pPr>
              <a:lnSpc>
                <a:spcPct val="80000"/>
              </a:lnSpc>
            </a:pPr>
            <a:r>
              <a:rPr lang="en-GB" altLang="en-US" sz="1000" dirty="0" smtClean="0"/>
              <a:t/>
            </a:r>
            <a:br>
              <a:rPr lang="en-GB" altLang="en-US" sz="1000" dirty="0" smtClean="0"/>
            </a:br>
            <a:endParaRPr lang="en-GB" altLang="en-US" sz="1000" b="1" dirty="0" smtClean="0"/>
          </a:p>
          <a:p>
            <a:pPr>
              <a:lnSpc>
                <a:spcPct val="80000"/>
              </a:lnSpc>
            </a:pPr>
            <a:endParaRPr lang="en-GB" altLang="en-US" sz="1000" b="1" dirty="0" smtClean="0">
              <a:hlinkClick r:id="rId3"/>
            </a:endParaRP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12</a:t>
            </a:fld>
            <a:endParaRPr lang="en-GB"/>
          </a:p>
        </p:txBody>
      </p:sp>
    </p:spTree>
    <p:extLst>
      <p:ext uri="{BB962C8B-B14F-4D97-AF65-F5344CB8AC3E}">
        <p14:creationId xmlns:p14="http://schemas.microsoft.com/office/powerpoint/2010/main" val="3882247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smtClean="0"/>
              <a:t>Video broadcasting - </a:t>
            </a:r>
            <a:r>
              <a:rPr lang="en-GB" altLang="en-US" dirty="0" smtClean="0"/>
              <a:t>the uploading of a video clip to a website. When uploading the creator selects a couple of categories that best match their video and it will then be available on the web for all to view and to rate.   Video hosting services are becoming increasingly popular but many creators are unaware that the videos can be viewed, copied and altered by anyone anywhere.</a:t>
            </a:r>
          </a:p>
          <a:p>
            <a:r>
              <a:rPr lang="en-GB" altLang="en-US" b="1" dirty="0" smtClean="0"/>
              <a:t>Camera phones</a:t>
            </a:r>
            <a:r>
              <a:rPr lang="en-GB" altLang="en-US" dirty="0" smtClean="0"/>
              <a:t> are often used to record video which then is uploaded onto one of the many websites.  Frequently news items are broadcasted on these sites before the BBC</a:t>
            </a:r>
          </a:p>
          <a:p>
            <a:r>
              <a:rPr lang="en-GB" altLang="en-US" b="1" dirty="0" smtClean="0"/>
              <a:t>YouTube</a:t>
            </a:r>
            <a:r>
              <a:rPr lang="en-GB" altLang="en-US" dirty="0" smtClean="0"/>
              <a:t> was created in February 2005 and has very quickly grown in popularity.  It has now been purchased by Google.  In early 2007 YouTube was one of the top ten most popular websites on the Internet.  Most users are teens and young adults. Two million videos are added to YouTube's stock of 100 million videos every month</a:t>
            </a:r>
          </a:p>
          <a:p>
            <a:r>
              <a:rPr lang="en-GB" altLang="en-US" dirty="0" smtClean="0"/>
              <a:t>While much of the content consists of original amateur home video, many advertisers and media producers are now providing professional content. </a:t>
            </a:r>
          </a:p>
          <a:p>
            <a:r>
              <a:rPr lang="en-GB" altLang="en-US" dirty="0" smtClean="0"/>
              <a:t>There is controversy around some of the content on these sites. Sensitive political and personal topics have resulted in  the sites banned by some countries.   YouTube bans the distribution of pornography but there is a range of questionable content  available on the site. </a:t>
            </a:r>
          </a:p>
          <a:p>
            <a:r>
              <a:rPr lang="en-GB" altLang="en-US" dirty="0" smtClean="0"/>
              <a:t>Due to the non-text and ever-changing nature of YouTube, parental controls and filters are often ineffective at blocking specific videos or portions of the site.</a:t>
            </a:r>
          </a:p>
          <a:p>
            <a:r>
              <a:rPr lang="en-GB" altLang="en-US" dirty="0" smtClean="0"/>
              <a:t>Australia has banned YouTube in schools</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13</a:t>
            </a:fld>
            <a:endParaRPr lang="en-GB"/>
          </a:p>
        </p:txBody>
      </p:sp>
    </p:spTree>
    <p:extLst>
      <p:ext uri="{BB962C8B-B14F-4D97-AF65-F5344CB8AC3E}">
        <p14:creationId xmlns:p14="http://schemas.microsoft.com/office/powerpoint/2010/main" val="1459167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A </a:t>
            </a:r>
            <a:r>
              <a:rPr lang="en-GB" altLang="en-US" b="1" dirty="0" smtClean="0"/>
              <a:t>social network</a:t>
            </a:r>
            <a:r>
              <a:rPr lang="en-GB" altLang="en-US" dirty="0" smtClean="0"/>
              <a:t> is an online community that can chat, have a notice board and generally communicate with “friends” .  These networks are part of many peoples, especially the young,  daily lives  There are hundreds of social networking sites on the web.  Some are aimed at professionals and focus on work related topics.  Many other are aimed at young people and have vast populations  In the UK Friends Reunited was one of the early social networking sites.  It was based on shared history, such as school friends and has been used as a model for most social networks which have now evolved to incorporate a very wide and diverse group of “friends”  The etiquette on these sites is to post information about yourself which is totally against ALL </a:t>
            </a:r>
            <a:r>
              <a:rPr lang="en-GB" altLang="en-US" dirty="0" err="1" smtClean="0"/>
              <a:t>eSafety</a:t>
            </a:r>
            <a:r>
              <a:rPr lang="en-GB" altLang="en-US" dirty="0" smtClean="0"/>
              <a:t> advice.</a:t>
            </a:r>
          </a:p>
          <a:p>
            <a:r>
              <a:rPr lang="en-GB" altLang="en-US" dirty="0" err="1" smtClean="0"/>
              <a:t>Bebo</a:t>
            </a:r>
            <a:r>
              <a:rPr lang="en-GB" altLang="en-US" dirty="0" smtClean="0"/>
              <a:t>, </a:t>
            </a:r>
            <a:r>
              <a:rPr lang="en-GB" altLang="en-US" dirty="0" err="1" smtClean="0"/>
              <a:t>MySpace</a:t>
            </a:r>
            <a:r>
              <a:rPr lang="en-GB" altLang="en-US" dirty="0" smtClean="0"/>
              <a:t>, </a:t>
            </a:r>
            <a:r>
              <a:rPr lang="en-GB" altLang="en-US" dirty="0" err="1" smtClean="0"/>
              <a:t>facebook</a:t>
            </a:r>
            <a:r>
              <a:rPr lang="en-GB" altLang="en-US" dirty="0" smtClean="0"/>
              <a:t> are not accessible in school together with any other known sites. There are many other similar sites with new ones springing up every day and it is often possible to get round most filtering to access these networks. </a:t>
            </a:r>
          </a:p>
          <a:p>
            <a:r>
              <a:rPr lang="en-GB" altLang="en-US" dirty="0" smtClean="0"/>
              <a:t>New research from USA indicates that 61 per cent of 13 to 17-year-olds have a personal profile on websites such as </a:t>
            </a:r>
            <a:r>
              <a:rPr lang="en-GB" altLang="en-US" dirty="0" err="1" smtClean="0"/>
              <a:t>MySpace</a:t>
            </a:r>
            <a:r>
              <a:rPr lang="en-GB" altLang="en-US" dirty="0" smtClean="0"/>
              <a:t>.   Half of those have also posted pictures of themselves online.</a:t>
            </a:r>
            <a:r>
              <a:rPr lang="en-GB" altLang="en-US" sz="1400" dirty="0" smtClean="0"/>
              <a:t> </a:t>
            </a:r>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14</a:t>
            </a:fld>
            <a:endParaRPr lang="en-GB"/>
          </a:p>
        </p:txBody>
      </p:sp>
    </p:spTree>
    <p:extLst>
      <p:ext uri="{BB962C8B-B14F-4D97-AF65-F5344CB8AC3E}">
        <p14:creationId xmlns:p14="http://schemas.microsoft.com/office/powerpoint/2010/main" val="1553821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b="1" dirty="0" smtClean="0"/>
              <a:t>File sharing</a:t>
            </a:r>
            <a:r>
              <a:rPr lang="en-GB" altLang="en-US" dirty="0" smtClean="0"/>
              <a:t> - making files available for other users to download over the Internet or  small networks. File sharing usually follows the peer-to-peer (P2P) model, where the files are stored on PCs and shared by the users. Most people who take part in file sharing  also downloading files that other users share. Sometimes these two activities are linked together. P2P file sharing does not involve uploading files</a:t>
            </a:r>
          </a:p>
          <a:p>
            <a:pPr>
              <a:lnSpc>
                <a:spcPct val="90000"/>
              </a:lnSpc>
            </a:pPr>
            <a:r>
              <a:rPr lang="en-GB" altLang="en-US" b="1" dirty="0" smtClean="0"/>
              <a:t>Napster</a:t>
            </a:r>
            <a:r>
              <a:rPr lang="en-GB" altLang="en-US" dirty="0" smtClean="0"/>
              <a:t> was one of the early P2P file-sharing services and for a while was closed down due to copyright infringements – it enabled users to take copies of copyright  music without charge.  It is now a legal  pay-for-song  music download site but other illegal sites have sprung up.  Other  P2P file-sharing programs are </a:t>
            </a:r>
            <a:r>
              <a:rPr lang="en-GB" altLang="en-US" dirty="0" err="1" smtClean="0"/>
              <a:t>Kazaa</a:t>
            </a:r>
            <a:r>
              <a:rPr lang="en-GB" altLang="en-US" dirty="0" smtClean="0"/>
              <a:t> and </a:t>
            </a:r>
            <a:r>
              <a:rPr lang="en-GB" altLang="en-US" dirty="0" err="1" smtClean="0"/>
              <a:t>Limewire</a:t>
            </a:r>
            <a:r>
              <a:rPr lang="en-GB" altLang="en-US" dirty="0" smtClean="0"/>
              <a:t>.  P2P file sharing services enable users to download music, images, video and other files.</a:t>
            </a:r>
          </a:p>
          <a:p>
            <a:pPr>
              <a:lnSpc>
                <a:spcPct val="90000"/>
              </a:lnSpc>
            </a:pPr>
            <a:r>
              <a:rPr lang="en-GB" altLang="en-US" dirty="0" smtClean="0"/>
              <a:t>P2P raises many concerns;</a:t>
            </a:r>
          </a:p>
          <a:p>
            <a:pPr>
              <a:lnSpc>
                <a:spcPct val="90000"/>
              </a:lnSpc>
              <a:buFontTx/>
              <a:buChar char="•"/>
            </a:pPr>
            <a:r>
              <a:rPr lang="en-GB" altLang="en-US" dirty="0" smtClean="0"/>
              <a:t>Content can be inappropriate, offensive or illegal and can be hidden in innocent sounding files which can get round filters</a:t>
            </a:r>
          </a:p>
          <a:p>
            <a:pPr>
              <a:lnSpc>
                <a:spcPct val="90000"/>
              </a:lnSpc>
              <a:buFontTx/>
              <a:buChar char="•"/>
            </a:pPr>
            <a:r>
              <a:rPr lang="en-GB" altLang="en-US" dirty="0" smtClean="0"/>
              <a:t>Sharing of commercial files such as music </a:t>
            </a:r>
            <a:r>
              <a:rPr lang="en-GB" altLang="en-US" b="1" dirty="0" smtClean="0"/>
              <a:t>breaks copyright rules and is illegal</a:t>
            </a:r>
          </a:p>
          <a:p>
            <a:pPr>
              <a:lnSpc>
                <a:spcPct val="90000"/>
              </a:lnSpc>
              <a:buFontTx/>
              <a:buChar char="•"/>
            </a:pPr>
            <a:r>
              <a:rPr lang="en-GB" altLang="en-US" dirty="0" smtClean="0"/>
              <a:t>Users can chat and IM to other file-shares who may be unknown </a:t>
            </a:r>
          </a:p>
          <a:p>
            <a:pPr>
              <a:lnSpc>
                <a:spcPct val="90000"/>
              </a:lnSpc>
              <a:buFontTx/>
              <a:buChar char="•"/>
            </a:pPr>
            <a:r>
              <a:rPr lang="en-GB" altLang="en-US" dirty="0" smtClean="0"/>
              <a:t>File-sharing allows users into your PC which can create other problems such as</a:t>
            </a:r>
          </a:p>
          <a:p>
            <a:pPr lvl="1">
              <a:lnSpc>
                <a:spcPct val="90000"/>
              </a:lnSpc>
              <a:buFontTx/>
              <a:buChar char="•"/>
            </a:pPr>
            <a:r>
              <a:rPr lang="en-GB" altLang="en-US" dirty="0" smtClean="0"/>
              <a:t>Spyware – installed without your knowledge</a:t>
            </a:r>
          </a:p>
          <a:p>
            <a:pPr lvl="1">
              <a:lnSpc>
                <a:spcPct val="90000"/>
              </a:lnSpc>
              <a:buFontTx/>
              <a:buChar char="•"/>
            </a:pPr>
            <a:r>
              <a:rPr lang="en-GB" altLang="en-US" dirty="0" smtClean="0"/>
              <a:t>Personal files shared without your knowledge – identity theft</a:t>
            </a:r>
          </a:p>
          <a:p>
            <a:pPr lvl="1">
              <a:lnSpc>
                <a:spcPct val="90000"/>
              </a:lnSpc>
              <a:buFontTx/>
              <a:buChar char="•"/>
            </a:pPr>
            <a:r>
              <a:rPr lang="en-GB" altLang="en-US" dirty="0" smtClean="0"/>
              <a:t>Greater vulnerability to viruses</a:t>
            </a:r>
            <a:r>
              <a:rPr lang="en-GB" altLang="en-US" sz="1000" dirty="0" smtClean="0"/>
              <a:t> </a:t>
            </a:r>
          </a:p>
          <a:p>
            <a:pPr>
              <a:lnSpc>
                <a:spcPct val="90000"/>
              </a:lnSpc>
            </a:pPr>
            <a:r>
              <a:rPr lang="en-GB" altLang="en-US" dirty="0" smtClean="0"/>
              <a:t>Children from upper primary onwards are using P2P but are often unaware of the risks</a:t>
            </a:r>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15</a:t>
            </a:fld>
            <a:endParaRPr lang="en-GB"/>
          </a:p>
        </p:txBody>
      </p:sp>
    </p:spTree>
    <p:extLst>
      <p:ext uri="{BB962C8B-B14F-4D97-AF65-F5344CB8AC3E}">
        <p14:creationId xmlns:p14="http://schemas.microsoft.com/office/powerpoint/2010/main" val="3108360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endParaRPr lang="en-GB" altLang="en-US" b="1" i="1" dirty="0" smtClean="0"/>
          </a:p>
          <a:p>
            <a:pPr marL="228600" indent="-228600"/>
            <a:r>
              <a:rPr lang="en-GB" altLang="en-US" b="1" i="1" dirty="0" smtClean="0"/>
              <a:t>You have the right to feel safe, including when using ICT or on</a:t>
            </a:r>
          </a:p>
          <a:p>
            <a:pPr marL="228600" indent="-228600"/>
            <a:r>
              <a:rPr lang="en-GB" altLang="en-US" b="1" i="1" dirty="0" smtClean="0"/>
              <a:t> your mobile phone</a:t>
            </a:r>
          </a:p>
          <a:p>
            <a:pPr marL="228600" indent="-228600"/>
            <a:r>
              <a:rPr lang="en-GB" altLang="en-US" b="1" i="1" dirty="0" smtClean="0"/>
              <a:t>Keep your personal details private don’t show photos of</a:t>
            </a:r>
          </a:p>
          <a:p>
            <a:pPr marL="228600" indent="-228600"/>
            <a:r>
              <a:rPr lang="en-GB" altLang="en-US" b="1" i="1" dirty="0" smtClean="0"/>
              <a:t>yourself, friends or family without checking first with an adult</a:t>
            </a:r>
            <a:endParaRPr lang="en-GB" altLang="en-US" dirty="0" smtClean="0"/>
          </a:p>
          <a:p>
            <a:pPr marL="228600" indent="-228600">
              <a:spcBef>
                <a:spcPct val="0"/>
              </a:spcBef>
            </a:pPr>
            <a:r>
              <a:rPr lang="en-GB" altLang="en-US" i="1" dirty="0" smtClean="0"/>
              <a:t>Notice </a:t>
            </a:r>
            <a:r>
              <a:rPr lang="en-GB" altLang="en-US" dirty="0" smtClean="0"/>
              <a:t> pic  = photo</a:t>
            </a:r>
          </a:p>
          <a:p>
            <a:pPr marL="228600" indent="-228600">
              <a:spcBef>
                <a:spcPct val="0"/>
              </a:spcBef>
            </a:pPr>
            <a:r>
              <a:rPr lang="en-GB" altLang="en-US" dirty="0" smtClean="0"/>
              <a:t>Kin  = family</a:t>
            </a:r>
          </a:p>
          <a:p>
            <a:pPr marL="228600" indent="-228600">
              <a:spcBef>
                <a:spcPct val="0"/>
              </a:spcBef>
            </a:pPr>
            <a:r>
              <a:rPr lang="en-GB" altLang="en-US" dirty="0" smtClean="0"/>
              <a:t>XXX  = adult</a:t>
            </a:r>
          </a:p>
          <a:p>
            <a:pPr marL="228600" indent="-228600">
              <a:spcBef>
                <a:spcPct val="0"/>
              </a:spcBef>
            </a:pPr>
            <a:endParaRPr lang="en-GB" altLang="en-US" dirty="0" smtClean="0"/>
          </a:p>
          <a:p>
            <a:pPr marL="228600" indent="-228600">
              <a:spcBef>
                <a:spcPct val="0"/>
              </a:spcBef>
            </a:pPr>
            <a:r>
              <a:rPr lang="en-GB" altLang="en-US" dirty="0" smtClean="0"/>
              <a:t>Some others </a:t>
            </a:r>
          </a:p>
          <a:p>
            <a:pPr marL="228600" indent="-228600">
              <a:spcBef>
                <a:spcPct val="0"/>
              </a:spcBef>
            </a:pPr>
            <a:r>
              <a:rPr lang="en-GB" altLang="en-US" dirty="0" smtClean="0"/>
              <a:t>POS  = parent over shoulder</a:t>
            </a:r>
          </a:p>
          <a:p>
            <a:pPr marL="228600" indent="-228600">
              <a:spcBef>
                <a:spcPct val="0"/>
              </a:spcBef>
            </a:pPr>
            <a:r>
              <a:rPr lang="en-GB" altLang="en-US" dirty="0" smtClean="0"/>
              <a:t>F2T  = free to talk</a:t>
            </a:r>
          </a:p>
          <a:p>
            <a:pPr marL="228600" indent="-228600">
              <a:spcBef>
                <a:spcPct val="0"/>
              </a:spcBef>
            </a:pPr>
            <a:r>
              <a:rPr lang="en-GB" altLang="en-US" dirty="0" smtClean="0"/>
              <a:t>HAK  = hugs and kisses</a:t>
            </a:r>
          </a:p>
          <a:p>
            <a:pPr marL="228600" indent="-228600">
              <a:spcBef>
                <a:spcPct val="0"/>
              </a:spcBef>
              <a:buFontTx/>
              <a:buAutoNum type="arabicPlain" startAt="9"/>
            </a:pPr>
            <a:r>
              <a:rPr lang="en-GB" altLang="en-US" dirty="0" smtClean="0"/>
              <a:t>= parents are watching</a:t>
            </a:r>
          </a:p>
          <a:p>
            <a:pPr marL="228600" indent="-228600">
              <a:spcBef>
                <a:spcPct val="0"/>
              </a:spcBef>
            </a:pPr>
            <a:r>
              <a:rPr lang="en-GB" altLang="en-US" dirty="0" smtClean="0"/>
              <a:t>99  = parents no longer watching</a:t>
            </a:r>
          </a:p>
          <a:p>
            <a:pPr marL="228600" indent="-228600">
              <a:spcBef>
                <a:spcPct val="0"/>
              </a:spcBef>
            </a:pPr>
            <a:r>
              <a:rPr lang="en-GB" altLang="en-US" dirty="0" smtClean="0"/>
              <a:t>ASLP  = age, sex, location, picture   This is often the first text or question on</a:t>
            </a:r>
          </a:p>
          <a:p>
            <a:pPr marL="228600" indent="-228600">
              <a:spcBef>
                <a:spcPct val="0"/>
              </a:spcBef>
            </a:pPr>
            <a:r>
              <a:rPr lang="en-GB" altLang="en-US" dirty="0" smtClean="0"/>
              <a:t>a social networking site </a:t>
            </a:r>
          </a:p>
          <a:p>
            <a:pPr marL="228600" indent="-228600">
              <a:spcBef>
                <a:spcPct val="0"/>
              </a:spcBef>
            </a:pPr>
            <a:r>
              <a:rPr lang="en-GB" altLang="en-US" dirty="0" smtClean="0"/>
              <a:t>Visit the website on slide for more acronyms</a:t>
            </a:r>
          </a:p>
          <a:p>
            <a:pPr marL="228600" indent="-228600">
              <a:spcBef>
                <a:spcPct val="0"/>
              </a:spcBef>
            </a:pPr>
            <a:endParaRPr lang="en-GB" altLang="en-US" dirty="0" smtClean="0"/>
          </a:p>
          <a:p>
            <a:pPr marL="228600" indent="-228600">
              <a:spcBef>
                <a:spcPct val="0"/>
              </a:spcBef>
            </a:pPr>
            <a:r>
              <a:rPr lang="en-GB" altLang="en-US" dirty="0" smtClean="0"/>
              <a:t>Children and young people see text as their second language and use text</a:t>
            </a:r>
          </a:p>
          <a:p>
            <a:pPr marL="228600" indent="-228600">
              <a:spcBef>
                <a:spcPct val="0"/>
              </a:spcBef>
            </a:pPr>
            <a:r>
              <a:rPr lang="en-GB" altLang="en-US" dirty="0" smtClean="0"/>
              <a:t>in all their different forms of communication.</a:t>
            </a:r>
          </a:p>
          <a:p>
            <a:pPr marL="228600" indent="-228600">
              <a:spcBef>
                <a:spcPct val="0"/>
              </a:spcBef>
            </a:pPr>
            <a:r>
              <a:rPr lang="en-GB" altLang="en-US" dirty="0" smtClean="0"/>
              <a:t>We are now seeing research which shows evidence that children and young</a:t>
            </a:r>
          </a:p>
          <a:p>
            <a:pPr marL="228600" indent="-228600">
              <a:spcBef>
                <a:spcPct val="0"/>
              </a:spcBef>
            </a:pPr>
            <a:r>
              <a:rPr lang="en-GB" altLang="en-US" dirty="0" smtClean="0"/>
              <a:t>people who use text a great deal have higher literacy skills.</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16</a:t>
            </a:fld>
            <a:endParaRPr lang="en-GB"/>
          </a:p>
        </p:txBody>
      </p:sp>
    </p:spTree>
    <p:extLst>
      <p:ext uri="{BB962C8B-B14F-4D97-AF65-F5344CB8AC3E}">
        <p14:creationId xmlns:p14="http://schemas.microsoft.com/office/powerpoint/2010/main" val="3686926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a:t>
            </a:r>
            <a:r>
              <a:rPr lang="en-US" altLang="en-US" dirty="0" err="1" smtClean="0"/>
              <a:t>Cambridgeshire</a:t>
            </a:r>
            <a:r>
              <a:rPr lang="en-US" altLang="en-US" baseline="0" dirty="0" smtClean="0"/>
              <a:t> </a:t>
            </a:r>
            <a:r>
              <a:rPr lang="en-US" altLang="en-US" dirty="0" smtClean="0"/>
              <a:t>provides a filtered access. </a:t>
            </a:r>
          </a:p>
          <a:p>
            <a:r>
              <a:rPr lang="en-US" altLang="en-US" dirty="0" smtClean="0"/>
              <a:t>School monitors pupils and have acceptable use policy/ pupils rules. </a:t>
            </a:r>
          </a:p>
          <a:p>
            <a:r>
              <a:rPr lang="en-US" altLang="en-US" dirty="0" smtClean="0"/>
              <a:t>The curriculum supports </a:t>
            </a:r>
            <a:r>
              <a:rPr lang="en-US" altLang="en-US" dirty="0" err="1" smtClean="0"/>
              <a:t>eSafety</a:t>
            </a:r>
            <a:r>
              <a:rPr lang="en-US" altLang="en-US" dirty="0" smtClean="0"/>
              <a:t>.</a:t>
            </a:r>
          </a:p>
          <a:p>
            <a:r>
              <a:rPr lang="en-US" altLang="en-US" dirty="0" smtClean="0"/>
              <a:t>What happens in the home?? Supervision at home important but can be difficult  because our young people protect their privacy. </a:t>
            </a:r>
          </a:p>
          <a:p>
            <a:endParaRPr lang="en-US" altLang="en-US" dirty="0" smtClean="0"/>
          </a:p>
          <a:p>
            <a:r>
              <a:rPr lang="en-US" altLang="en-US" dirty="0" smtClean="0"/>
              <a:t>Ideally we all should work together to provide the same message</a:t>
            </a:r>
            <a:r>
              <a:rPr lang="en-US" altLang="en-US" i="1" dirty="0" smtClean="0"/>
              <a:t>.  </a:t>
            </a:r>
            <a:endParaRPr lang="en-US" altLang="en-US" dirty="0" smtClean="0"/>
          </a:p>
          <a:p>
            <a:r>
              <a:rPr lang="en-US" altLang="en-US" dirty="0" smtClean="0"/>
              <a:t>. </a:t>
            </a:r>
          </a:p>
          <a:p>
            <a:r>
              <a:rPr lang="en-US" altLang="en-US" dirty="0" smtClean="0"/>
              <a:t>Schools often provide internet usage in an ‘enclosed’ environment – heavily restricted, but once children and young people are outside of school there is often limited supervision (with even less restriction when children use mobile phones)</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17</a:t>
            </a:fld>
            <a:endParaRPr lang="en-GB"/>
          </a:p>
        </p:txBody>
      </p:sp>
    </p:spTree>
    <p:extLst>
      <p:ext uri="{BB962C8B-B14F-4D97-AF65-F5344CB8AC3E}">
        <p14:creationId xmlns:p14="http://schemas.microsoft.com/office/powerpoint/2010/main" val="3121714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Website history can be checked from the favourites icon but our children and young people can easily delete this history.</a:t>
            </a:r>
          </a:p>
          <a:p>
            <a:r>
              <a:rPr lang="en-GB" altLang="en-US" dirty="0" smtClean="0"/>
              <a:t>All search engines such as Google or Yahoo provide the facility to set up ‘safe searching’ through the user preferences</a:t>
            </a:r>
          </a:p>
          <a:p>
            <a:r>
              <a:rPr lang="en-GB" altLang="en-US" dirty="0" smtClean="0"/>
              <a:t>This research raises many questions</a:t>
            </a:r>
          </a:p>
          <a:p>
            <a:pPr>
              <a:lnSpc>
                <a:spcPct val="80000"/>
              </a:lnSpc>
            </a:pPr>
            <a:r>
              <a:rPr lang="en-GB" altLang="en-US" dirty="0" smtClean="0"/>
              <a:t>33% of children have met a ‘friend’ online  - </a:t>
            </a:r>
            <a:r>
              <a:rPr lang="en-GB" altLang="en-US" b="1" i="1" dirty="0" smtClean="0"/>
              <a:t>Q-</a:t>
            </a:r>
            <a:r>
              <a:rPr lang="en-GB" altLang="en-US" i="1" dirty="0" smtClean="0"/>
              <a:t> Who is the friend? Are they who they claim to be?  Are they really a friend?</a:t>
            </a:r>
          </a:p>
          <a:p>
            <a:pPr>
              <a:lnSpc>
                <a:spcPct val="80000"/>
              </a:lnSpc>
            </a:pPr>
            <a:r>
              <a:rPr lang="en-GB" altLang="en-US" dirty="0" smtClean="0"/>
              <a:t>8% have had a face-to-face meeting with an online friend.</a:t>
            </a:r>
          </a:p>
          <a:p>
            <a:pPr>
              <a:lnSpc>
                <a:spcPct val="80000"/>
              </a:lnSpc>
            </a:pPr>
            <a:r>
              <a:rPr lang="en-GB" altLang="en-US" dirty="0" smtClean="0"/>
              <a:t>89% told someone they were doing so </a:t>
            </a:r>
            <a:r>
              <a:rPr lang="en-GB" altLang="en-US" b="1" i="1" dirty="0" smtClean="0"/>
              <a:t>Q-</a:t>
            </a:r>
            <a:r>
              <a:rPr lang="en-GB" altLang="en-US" i="1" dirty="0" smtClean="0"/>
              <a:t> Who did they tell?  Was it one of their friends?  Did they tell an adult - possibly not!</a:t>
            </a:r>
          </a:p>
          <a:p>
            <a:r>
              <a:rPr lang="en-GB" altLang="en-US" dirty="0" smtClean="0"/>
              <a:t>Looking at the </a:t>
            </a:r>
            <a:r>
              <a:rPr lang="en-GB" altLang="en-US" dirty="0" err="1" smtClean="0"/>
              <a:t>Remco</a:t>
            </a:r>
            <a:r>
              <a:rPr lang="en-GB" altLang="en-US" dirty="0" smtClean="0"/>
              <a:t> </a:t>
            </a:r>
            <a:r>
              <a:rPr lang="en-GB" altLang="en-US" dirty="0" err="1" smtClean="0"/>
              <a:t>Pijpers</a:t>
            </a:r>
            <a:r>
              <a:rPr lang="en-GB" altLang="en-US" dirty="0" smtClean="0"/>
              <a:t> research we have to ask why does a child need a webcam or a computer with an integral webcam in their bedroom?  What about mobile phones with internet access, video and a wireless networks at home.   It opens up an area where children and young people can so easily put themselves at risk</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18</a:t>
            </a:fld>
            <a:endParaRPr lang="en-GB"/>
          </a:p>
        </p:txBody>
      </p:sp>
    </p:spTree>
    <p:extLst>
      <p:ext uri="{BB962C8B-B14F-4D97-AF65-F5344CB8AC3E}">
        <p14:creationId xmlns:p14="http://schemas.microsoft.com/office/powerpoint/2010/main" val="4144397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Slide taken from a presentation given by Sonia Livingstone and based on her research with UK Children go online.  </a:t>
            </a:r>
          </a:p>
          <a:p>
            <a:endParaRPr lang="en-GB" altLang="en-US" dirty="0" smtClean="0"/>
          </a:p>
          <a:p>
            <a:r>
              <a:rPr lang="en-GB" altLang="en-US" dirty="0" smtClean="0"/>
              <a:t>It shows the gap between what parents and carers do online and what our children and young people tell us they do.  </a:t>
            </a:r>
          </a:p>
          <a:p>
            <a:endParaRPr lang="en-GB" altLang="en-US" dirty="0" smtClean="0"/>
          </a:p>
          <a:p>
            <a:r>
              <a:rPr lang="en-GB" altLang="en-US" dirty="0" smtClean="0"/>
              <a:t>It also helps us to identify the real concerns.  For example 32% of children and young people have been bullied online.  We need to remember this is still bullying but possibly a more efficient method of bullying.  It can however be traced and the bullies caught.</a:t>
            </a:r>
          </a:p>
          <a:p>
            <a:endParaRPr lang="en-GB" altLang="en-US" dirty="0" smtClean="0"/>
          </a:p>
          <a:p>
            <a:endParaRPr lang="en-GB" altLang="en-US" dirty="0" smtClean="0"/>
          </a:p>
          <a:p>
            <a:pPr>
              <a:spcBef>
                <a:spcPct val="0"/>
              </a:spcBef>
              <a:buClr>
                <a:srgbClr val="FF0000"/>
              </a:buClr>
              <a:buFont typeface="Wingdings" pitchFamily="2" charset="2"/>
              <a:buNone/>
            </a:pPr>
            <a:r>
              <a:rPr lang="en-GB" altLang="en-US" dirty="0" smtClean="0"/>
              <a:t>Here are some more statistics:-</a:t>
            </a:r>
          </a:p>
          <a:p>
            <a:pPr>
              <a:spcBef>
                <a:spcPct val="0"/>
              </a:spcBef>
              <a:buClr>
                <a:srgbClr val="FF0000"/>
              </a:buClr>
              <a:buFont typeface="Wingdings" pitchFamily="2" charset="2"/>
              <a:buNone/>
            </a:pPr>
            <a:r>
              <a:rPr lang="en-GB" altLang="en-US" b="1" dirty="0" err="1" smtClean="0"/>
              <a:t>Webwise</a:t>
            </a:r>
            <a:r>
              <a:rPr lang="en-GB" altLang="en-US" b="1" dirty="0" smtClean="0"/>
              <a:t> 2006 (9-16 </a:t>
            </a:r>
            <a:r>
              <a:rPr lang="en-GB" altLang="en-US" b="1" dirty="0" err="1" smtClean="0"/>
              <a:t>yrs</a:t>
            </a:r>
            <a:r>
              <a:rPr lang="en-GB" altLang="en-US" b="1" dirty="0" smtClean="0"/>
              <a:t>, N=848, Ireland/SAFT)</a:t>
            </a:r>
          </a:p>
          <a:p>
            <a:pPr>
              <a:spcBef>
                <a:spcPct val="0"/>
              </a:spcBef>
              <a:buClr>
                <a:srgbClr val="FF0000"/>
              </a:buClr>
              <a:buSzPct val="150000"/>
              <a:buFont typeface="Wingdings" pitchFamily="2" charset="2"/>
              <a:buNone/>
            </a:pPr>
            <a:r>
              <a:rPr lang="en-GB" altLang="en-US" dirty="0" smtClean="0"/>
              <a:t>27% met someone new online who asked for their photo/phone number/</a:t>
            </a:r>
            <a:r>
              <a:rPr lang="en-GB" altLang="en-US" dirty="0" err="1" smtClean="0"/>
              <a:t>etc</a:t>
            </a:r>
            <a:endParaRPr lang="en-GB" altLang="en-US" dirty="0" smtClean="0"/>
          </a:p>
          <a:p>
            <a:pPr>
              <a:spcBef>
                <a:spcPct val="0"/>
              </a:spcBef>
              <a:buClr>
                <a:srgbClr val="FF0000"/>
              </a:buClr>
              <a:buSzPct val="150000"/>
              <a:buFont typeface="Wingdings" pitchFamily="2" charset="2"/>
              <a:buNone/>
            </a:pPr>
            <a:r>
              <a:rPr lang="en-GB" altLang="en-US" dirty="0" smtClean="0"/>
              <a:t>26% had visited hateful sites (mostly boys)</a:t>
            </a:r>
          </a:p>
          <a:p>
            <a:pPr>
              <a:spcBef>
                <a:spcPct val="0"/>
              </a:spcBef>
              <a:buClr>
                <a:srgbClr val="FF0000"/>
              </a:buClr>
              <a:buSzPct val="150000"/>
              <a:buFont typeface="Wingdings" pitchFamily="2" charset="2"/>
              <a:buNone/>
            </a:pPr>
            <a:r>
              <a:rPr lang="en-GB" altLang="en-US" dirty="0" smtClean="0"/>
              <a:t>35% had visited pornographic sites</a:t>
            </a:r>
          </a:p>
          <a:p>
            <a:pPr>
              <a:spcBef>
                <a:spcPct val="0"/>
              </a:spcBef>
              <a:buClr>
                <a:srgbClr val="FF0000"/>
              </a:buClr>
              <a:buSzPct val="150000"/>
              <a:buFont typeface="Wingdings" pitchFamily="2" charset="2"/>
              <a:buNone/>
            </a:pPr>
            <a:r>
              <a:rPr lang="en-GB" altLang="en-US" dirty="0" smtClean="0"/>
              <a:t>23% had received unwanted sexual comments online (more boys)</a:t>
            </a:r>
          </a:p>
          <a:p>
            <a:pPr>
              <a:spcBef>
                <a:spcPct val="0"/>
              </a:spcBef>
              <a:buClr>
                <a:srgbClr val="FF0000"/>
              </a:buClr>
              <a:buSzPct val="150000"/>
              <a:buFont typeface="Wingdings" pitchFamily="2" charset="2"/>
              <a:buNone/>
            </a:pPr>
            <a:r>
              <a:rPr lang="en-GB" altLang="en-US" dirty="0" smtClean="0"/>
              <a:t>19% of chatters were harassed/bothered/upset/threatened/embarrassed online</a:t>
            </a:r>
          </a:p>
          <a:p>
            <a:pPr>
              <a:spcBef>
                <a:spcPct val="0"/>
              </a:spcBef>
              <a:buClr>
                <a:srgbClr val="FF0000"/>
              </a:buClr>
              <a:buSzPct val="150000"/>
              <a:buFont typeface="Wingdings" pitchFamily="2" charset="2"/>
              <a:buNone/>
            </a:pPr>
            <a:r>
              <a:rPr lang="en-GB" altLang="en-US" dirty="0" smtClean="0"/>
              <a:t>7% met online contact offline (24% turned out not to be a child but an adult; 11% said the person tried to physically hurt them)</a:t>
            </a:r>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19</a:t>
            </a:fld>
            <a:endParaRPr lang="en-GB"/>
          </a:p>
        </p:txBody>
      </p:sp>
    </p:spTree>
    <p:extLst>
      <p:ext uri="{BB962C8B-B14F-4D97-AF65-F5344CB8AC3E}">
        <p14:creationId xmlns:p14="http://schemas.microsoft.com/office/powerpoint/2010/main" val="3782266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b="1" dirty="0" smtClean="0"/>
              <a:t>Content</a:t>
            </a:r>
          </a:p>
          <a:p>
            <a:r>
              <a:rPr lang="en-GB" altLang="en-US" sz="1200" dirty="0" smtClean="0"/>
              <a:t>Throughout this session we have talked about content.  We need to ensure that our children and young people are aware that websites can be inaccurate,  have extreme views, contain pornography and be as good or bad as the individual who created them.</a:t>
            </a:r>
          </a:p>
          <a:p>
            <a:r>
              <a:rPr lang="en-GB" altLang="en-US" sz="1200" b="1" dirty="0" smtClean="0"/>
              <a:t>Commerce</a:t>
            </a:r>
            <a:r>
              <a:rPr lang="en-GB" altLang="en-US" sz="1200" dirty="0" smtClean="0"/>
              <a:t> </a:t>
            </a:r>
          </a:p>
          <a:p>
            <a:r>
              <a:rPr lang="en-GB" altLang="en-US" sz="1200" dirty="0" smtClean="0"/>
              <a:t>There are many scams and we have all probably received bogus emails.  Phishing is where an email appears to be from a recognisable company but in reality is from a bogus company set up to steal personal details, money etc.  Pharming happens when your antivirus software is not up to-date and a virus causes your browser to be redirected to a bogus website.</a:t>
            </a:r>
          </a:p>
          <a:p>
            <a:r>
              <a:rPr lang="en-GB" altLang="en-US" sz="1200" dirty="0" smtClean="0"/>
              <a:t>There is also a blur between advertising  and finding out information.  Many websites have short questionnaires or competitions with the aim of gaining personal information.  This can then be used for direct marketing </a:t>
            </a:r>
            <a:r>
              <a:rPr lang="en-GB" altLang="en-US" sz="1200" dirty="0" err="1" smtClean="0"/>
              <a:t>etc</a:t>
            </a:r>
            <a:endParaRPr lang="en-GB" altLang="en-US" sz="1200" dirty="0" smtClean="0"/>
          </a:p>
          <a:p>
            <a:r>
              <a:rPr lang="en-GB" altLang="en-US" sz="1200" b="1" dirty="0" smtClean="0"/>
              <a:t>Contact </a:t>
            </a:r>
          </a:p>
          <a:p>
            <a:r>
              <a:rPr lang="en-GB" altLang="en-US" sz="1200" dirty="0" smtClean="0"/>
              <a:t>This is an area</a:t>
            </a:r>
            <a:r>
              <a:rPr lang="en-GB" altLang="en-US" sz="1200" b="1" dirty="0" smtClean="0"/>
              <a:t> </a:t>
            </a:r>
            <a:r>
              <a:rPr lang="en-GB" altLang="en-US" sz="1200" dirty="0" smtClean="0"/>
              <a:t>open to significant abuse.  We do not know who our “new friend” online really is!  They could make unwanted contact or be a Paedophiles ( we must remember that </a:t>
            </a:r>
            <a:r>
              <a:rPr lang="en-GB" altLang="en-US" sz="1200" b="1" dirty="0" smtClean="0"/>
              <a:t>paedophiles are criminals</a:t>
            </a:r>
            <a:r>
              <a:rPr lang="en-GB" altLang="en-US" sz="1200" dirty="0" smtClean="0"/>
              <a:t>) .  These new technologies are also a very effective medium for bullies</a:t>
            </a:r>
          </a:p>
          <a:p>
            <a:r>
              <a:rPr lang="en-GB" altLang="en-US" sz="1200" b="1" dirty="0" smtClean="0"/>
              <a:t>Culture</a:t>
            </a:r>
          </a:p>
          <a:p>
            <a:r>
              <a:rPr lang="en-GB" altLang="en-US" sz="1200" dirty="0" smtClean="0"/>
              <a:t>We are now in a totally new culture – very different from that of our childhood.  Our children and young people want and expect to be fully involved in this culture.  They want to make this their private space and are concerned that we will take it away if they tell us about any unpleasant experiences</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20</a:t>
            </a:fld>
            <a:endParaRPr lang="en-GB"/>
          </a:p>
        </p:txBody>
      </p:sp>
    </p:spTree>
    <p:extLst>
      <p:ext uri="{BB962C8B-B14F-4D97-AF65-F5344CB8AC3E}">
        <p14:creationId xmlns:p14="http://schemas.microsoft.com/office/powerpoint/2010/main" val="242436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The internet has many positives which we want our young people to enjoy.</a:t>
            </a:r>
          </a:p>
          <a:p>
            <a:endParaRPr lang="en-GB" altLang="en-US" dirty="0" smtClean="0"/>
          </a:p>
          <a:p>
            <a:r>
              <a:rPr lang="en-GB" altLang="en-US" dirty="0" smtClean="0"/>
              <a:t>There are however a number of dangers which we need to be aware of as parents and carers. </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3</a:t>
            </a:fld>
            <a:endParaRPr lang="en-GB"/>
          </a:p>
        </p:txBody>
      </p:sp>
    </p:spTree>
    <p:extLst>
      <p:ext uri="{BB962C8B-B14F-4D97-AF65-F5344CB8AC3E}">
        <p14:creationId xmlns:p14="http://schemas.microsoft.com/office/powerpoint/2010/main" val="809129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Some interesting facts. </a:t>
            </a:r>
          </a:p>
          <a:p>
            <a:r>
              <a:rPr lang="en-GB" altLang="en-US" dirty="0" smtClean="0"/>
              <a:t>As parents and carers it is important to be aware that this is not just a secondary concern.</a:t>
            </a:r>
          </a:p>
          <a:p>
            <a:r>
              <a:rPr lang="en-GB" altLang="en-US" dirty="0" smtClean="0"/>
              <a:t>Teachers, parents and carers have a very important role in the primary phase to educate children and young people about using the Internet and related technologies safely.  In  the secondary phase the same message needs to be continued and embedded.</a:t>
            </a:r>
          </a:p>
          <a:p>
            <a:endParaRPr lang="en-GB" altLang="en-US" dirty="0" smtClean="0"/>
          </a:p>
          <a:p>
            <a:r>
              <a:rPr lang="en-GB" altLang="en-US" dirty="0" smtClean="0"/>
              <a:t>Perhaps the biggest concern is what we do not know!</a:t>
            </a:r>
          </a:p>
          <a:p>
            <a:pPr>
              <a:buFontTx/>
              <a:buChar char="•"/>
            </a:pPr>
            <a:r>
              <a:rPr lang="en-GB" altLang="en-US" dirty="0" smtClean="0"/>
              <a:t>What will be the technologies used tomorrow?</a:t>
            </a:r>
          </a:p>
          <a:p>
            <a:pPr>
              <a:buFontTx/>
              <a:buChar char="•"/>
            </a:pPr>
            <a:r>
              <a:rPr lang="en-GB" altLang="en-US" dirty="0" smtClean="0"/>
              <a:t>How will we used these technologies</a:t>
            </a:r>
          </a:p>
          <a:p>
            <a:pPr>
              <a:buFontTx/>
              <a:buChar char="•"/>
            </a:pPr>
            <a:r>
              <a:rPr lang="en-GB" altLang="en-US" dirty="0" smtClean="0"/>
              <a:t>How will the unscrupulous/ criminal use these technologies</a:t>
            </a:r>
          </a:p>
          <a:p>
            <a:pPr>
              <a:buFontTx/>
              <a:buChar char="•"/>
            </a:pPr>
            <a:endParaRPr lang="en-GB" altLang="en-US" dirty="0" smtClean="0"/>
          </a:p>
          <a:p>
            <a:r>
              <a:rPr lang="en-GB" altLang="en-US" dirty="0" smtClean="0"/>
              <a:t>We do know that all users of these technologies can be traced and organisations such as:</a:t>
            </a:r>
          </a:p>
          <a:p>
            <a:r>
              <a:rPr lang="en-GB" altLang="en-US" dirty="0" smtClean="0"/>
              <a:t> </a:t>
            </a:r>
            <a:r>
              <a:rPr lang="en-GB" altLang="en-US" b="1" dirty="0" smtClean="0"/>
              <a:t>Internet Watch Foundation</a:t>
            </a:r>
            <a:r>
              <a:rPr lang="en-GB" altLang="en-US" dirty="0" smtClean="0"/>
              <a:t> http://www.internetwatch.org.uk/</a:t>
            </a:r>
          </a:p>
          <a:p>
            <a:r>
              <a:rPr lang="en-GB" altLang="en-US" dirty="0" smtClean="0"/>
              <a:t> </a:t>
            </a:r>
            <a:r>
              <a:rPr lang="en-GB" altLang="en-US" b="1" dirty="0" smtClean="0"/>
              <a:t>Child Exploitation and Online Protection Service</a:t>
            </a:r>
            <a:r>
              <a:rPr lang="en-GB" altLang="en-US" sz="1000" dirty="0" smtClean="0"/>
              <a:t>  </a:t>
            </a:r>
            <a:r>
              <a:rPr lang="en-GB" altLang="en-US" dirty="0" smtClean="0"/>
              <a:t>http://www.ceop.gov.uk/</a:t>
            </a:r>
          </a:p>
          <a:p>
            <a:r>
              <a:rPr lang="en-GB" altLang="en-US" dirty="0" smtClean="0"/>
              <a:t>and they work to monitor, detect and prosecute those individuals whose aim is to harm our children</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21</a:t>
            </a:fld>
            <a:endParaRPr lang="en-GB"/>
          </a:p>
        </p:txBody>
      </p:sp>
    </p:spTree>
    <p:extLst>
      <p:ext uri="{BB962C8B-B14F-4D97-AF65-F5344CB8AC3E}">
        <p14:creationId xmlns:p14="http://schemas.microsoft.com/office/powerpoint/2010/main" val="205178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20000"/>
              </a:lnSpc>
              <a:buClr>
                <a:srgbClr val="FF0000"/>
              </a:buClr>
              <a:buSzPct val="150000"/>
              <a:buFont typeface="Wingdings" pitchFamily="2" charset="2"/>
              <a:buNone/>
            </a:pPr>
            <a:r>
              <a:rPr lang="en-GB" altLang="en-US" dirty="0" smtClean="0"/>
              <a:t>Children and young people and often lack the maturity to realise the full implications of their actions.  </a:t>
            </a:r>
          </a:p>
          <a:p>
            <a:pPr lvl="1">
              <a:buClr>
                <a:srgbClr val="FF0000"/>
              </a:buClr>
              <a:buSzPct val="150000"/>
              <a:buFont typeface="Wingdings" pitchFamily="2" charset="2"/>
              <a:buNone/>
            </a:pPr>
            <a:r>
              <a:rPr lang="en-GB" altLang="en-US" dirty="0" smtClean="0"/>
              <a:t>They : </a:t>
            </a:r>
          </a:p>
          <a:p>
            <a:pPr lvl="1">
              <a:buClr>
                <a:schemeClr val="tx1"/>
              </a:buClr>
              <a:buSzPct val="150000"/>
              <a:buFontTx/>
              <a:buChar char="•"/>
            </a:pPr>
            <a:r>
              <a:rPr lang="en-GB" altLang="en-US" dirty="0" smtClean="0"/>
              <a:t>   Upload photos that reveal personal information such as name, location (town, sports team, school, </a:t>
            </a:r>
            <a:r>
              <a:rPr lang="en-GB" altLang="en-US" dirty="0" err="1" smtClean="0"/>
              <a:t>etc</a:t>
            </a:r>
            <a:r>
              <a:rPr lang="en-GB" altLang="en-US" dirty="0" smtClean="0"/>
              <a:t>) on sites like </a:t>
            </a:r>
            <a:r>
              <a:rPr lang="en-GB" altLang="en-US" dirty="0" err="1" smtClean="0"/>
              <a:t>Bebo</a:t>
            </a:r>
            <a:r>
              <a:rPr lang="en-GB" altLang="en-US" dirty="0" smtClean="0"/>
              <a:t> without fully realising that these photos can be seen by anyone, anywhere. </a:t>
            </a:r>
          </a:p>
          <a:p>
            <a:pPr lvl="1">
              <a:buClr>
                <a:schemeClr val="tx1"/>
              </a:buClr>
              <a:buSzPct val="150000"/>
              <a:buFontTx/>
              <a:buChar char="•"/>
            </a:pPr>
            <a:r>
              <a:rPr lang="en-GB" altLang="en-US" dirty="0" smtClean="0"/>
              <a:t>   Add sexually indecent or inappropriate images (taken with their mobile or webcam)</a:t>
            </a:r>
          </a:p>
          <a:p>
            <a:pPr lvl="1">
              <a:buClr>
                <a:schemeClr val="tx1"/>
              </a:buClr>
              <a:buSzPct val="150000"/>
              <a:buFontTx/>
              <a:buChar char="•"/>
            </a:pPr>
            <a:r>
              <a:rPr lang="en-GB" altLang="en-US" dirty="0" smtClean="0"/>
              <a:t>   Copy private messages and circulate to ‘friends of friends’ who may not be real friends and therefore put someone at risk. </a:t>
            </a:r>
          </a:p>
          <a:p>
            <a:pPr lvl="1">
              <a:buClr>
                <a:schemeClr val="tx1"/>
              </a:buClr>
              <a:buSzPct val="150000"/>
              <a:buFontTx/>
              <a:buChar char="•"/>
            </a:pPr>
            <a:r>
              <a:rPr lang="en-GB" altLang="en-US" dirty="0" smtClean="0"/>
              <a:t>   Take images and/ content which can be hostile or have bullying content and circulate.  </a:t>
            </a:r>
          </a:p>
          <a:p>
            <a:pPr lvl="1">
              <a:buClr>
                <a:schemeClr val="tx1"/>
              </a:buClr>
              <a:buSzPct val="150000"/>
              <a:buFontTx/>
              <a:buChar char="•"/>
            </a:pPr>
            <a:r>
              <a:rPr lang="en-GB" altLang="en-US" dirty="0" smtClean="0"/>
              <a:t>   Make their personal profile information public (do they realise what public really means!)</a:t>
            </a:r>
          </a:p>
          <a:p>
            <a:pPr lvl="1">
              <a:buClr>
                <a:schemeClr val="tx1"/>
              </a:buClr>
              <a:buSzPct val="150000"/>
              <a:buFontTx/>
              <a:buChar char="•"/>
            </a:pPr>
            <a:r>
              <a:rPr lang="en-GB" altLang="en-US" dirty="0" smtClean="0"/>
              <a:t>   Trick others into silly/ embarrassing/ indecent acts on webcam  - Just put your local school name into YouTube or </a:t>
            </a:r>
            <a:r>
              <a:rPr lang="en-GB" altLang="en-US" dirty="0" err="1" smtClean="0"/>
              <a:t>Bebo</a:t>
            </a:r>
            <a:r>
              <a:rPr lang="en-GB" altLang="en-US" dirty="0" smtClean="0"/>
              <a:t> and you </a:t>
            </a:r>
            <a:r>
              <a:rPr lang="en-GB" altLang="en-US" dirty="0" err="1" smtClean="0"/>
              <a:t>willprobably</a:t>
            </a:r>
            <a:r>
              <a:rPr lang="en-GB" altLang="en-US" dirty="0" smtClean="0"/>
              <a:t>  find a number of these.</a:t>
            </a:r>
          </a:p>
          <a:p>
            <a:pPr lvl="1">
              <a:buClr>
                <a:schemeClr val="tx1"/>
              </a:buClr>
              <a:buSzPct val="150000"/>
              <a:buFontTx/>
              <a:buChar char="•"/>
            </a:pPr>
            <a:r>
              <a:rPr lang="en-GB" altLang="en-US" dirty="0" smtClean="0"/>
              <a:t> Can become obsessive in their uses of the Internet and time spent online </a:t>
            </a:r>
          </a:p>
          <a:p>
            <a:pPr lvl="1">
              <a:buClr>
                <a:schemeClr val="tx1"/>
              </a:buClr>
              <a:buSzPct val="150000"/>
              <a:buFontTx/>
              <a:buChar char="•"/>
            </a:pPr>
            <a:r>
              <a:rPr lang="en-GB" altLang="en-US" dirty="0" smtClean="0"/>
              <a:t>On an extreme note they use the Internet for peer-to-peer encouragement of suicide, anorexia, drug-taking, self-harm ( This often makes national news and as you can imagine can have a devastating effect on the child and family)</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22</a:t>
            </a:fld>
            <a:endParaRPr lang="en-GB"/>
          </a:p>
        </p:txBody>
      </p:sp>
    </p:spTree>
    <p:extLst>
      <p:ext uri="{BB962C8B-B14F-4D97-AF65-F5344CB8AC3E}">
        <p14:creationId xmlns:p14="http://schemas.microsoft.com/office/powerpoint/2010/main" val="1750280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dirty="0" smtClean="0"/>
              <a:t>Talk through all the guidelines above  </a:t>
            </a:r>
            <a:r>
              <a:rPr lang="en-GB" altLang="en-US" b="1" dirty="0" smtClean="0"/>
              <a:t>PIES</a:t>
            </a:r>
          </a:p>
          <a:p>
            <a:pPr>
              <a:lnSpc>
                <a:spcPct val="90000"/>
              </a:lnSpc>
            </a:pPr>
            <a:r>
              <a:rPr lang="en-GB" altLang="en-US" dirty="0" smtClean="0"/>
              <a:t>All browsers such as Google and Yahoo have preferences which can be configured to block images and text of a sexual nature.  You can select from strict, moderate to no filtering.  Our advice would be to have strict filtering on all computers within the household.</a:t>
            </a:r>
          </a:p>
          <a:p>
            <a:pPr>
              <a:lnSpc>
                <a:spcPct val="90000"/>
              </a:lnSpc>
            </a:pPr>
            <a:r>
              <a:rPr lang="en-GB" altLang="en-US" dirty="0" smtClean="0"/>
              <a:t>You can help protect your children by following the simple steps below:</a:t>
            </a:r>
          </a:p>
          <a:p>
            <a:pPr>
              <a:lnSpc>
                <a:spcPct val="90000"/>
              </a:lnSpc>
            </a:pPr>
            <a:r>
              <a:rPr lang="en-US" altLang="en-US" dirty="0" smtClean="0"/>
              <a:t>Keep a watchful eye on Internet use including e-mail &amp; Chat</a:t>
            </a:r>
            <a:endParaRPr lang="en-GB" altLang="en-US" dirty="0" smtClean="0"/>
          </a:p>
          <a:p>
            <a:pPr>
              <a:lnSpc>
                <a:spcPct val="90000"/>
              </a:lnSpc>
            </a:pPr>
            <a:r>
              <a:rPr lang="en-US" altLang="en-US" dirty="0" smtClean="0"/>
              <a:t>Check the history folder of your Internet browser to check what sites have been accessed</a:t>
            </a:r>
            <a:endParaRPr lang="en-GB" altLang="en-US" dirty="0" smtClean="0"/>
          </a:p>
          <a:p>
            <a:pPr>
              <a:lnSpc>
                <a:spcPct val="90000"/>
              </a:lnSpc>
            </a:pPr>
            <a:r>
              <a:rPr lang="en-US" altLang="en-US" dirty="0" smtClean="0"/>
              <a:t>Use a child friendly search engine – </a:t>
            </a:r>
            <a:r>
              <a:rPr lang="en-US" altLang="en-US" i="1" dirty="0" smtClean="0"/>
              <a:t>Yahooligans </a:t>
            </a:r>
            <a:r>
              <a:rPr lang="en-US" altLang="en-US" dirty="0" smtClean="0"/>
              <a:t>or </a:t>
            </a:r>
            <a:r>
              <a:rPr lang="en-US" altLang="en-US" i="1" dirty="0" smtClean="0"/>
              <a:t>Ask Jeeves for Kids </a:t>
            </a:r>
            <a:r>
              <a:rPr lang="en-US" altLang="en-US" dirty="0" err="1" smtClean="0"/>
              <a:t>etc</a:t>
            </a:r>
            <a:endParaRPr lang="en-GB" altLang="en-US" dirty="0" smtClean="0"/>
          </a:p>
          <a:p>
            <a:pPr>
              <a:lnSpc>
                <a:spcPct val="90000"/>
              </a:lnSpc>
            </a:pPr>
            <a:r>
              <a:rPr lang="en-US" altLang="en-US" dirty="0" smtClean="0"/>
              <a:t>Use IE Content Supervisor which can be accessed via the </a:t>
            </a:r>
            <a:r>
              <a:rPr lang="en-US" altLang="en-US" i="1" dirty="0" smtClean="0"/>
              <a:t>tools</a:t>
            </a:r>
            <a:r>
              <a:rPr lang="en-US" altLang="en-US" dirty="0" smtClean="0"/>
              <a:t> menu followed by </a:t>
            </a:r>
            <a:r>
              <a:rPr lang="en-US" altLang="en-US" i="1" dirty="0" smtClean="0"/>
              <a:t> Internet Options </a:t>
            </a:r>
            <a:r>
              <a:rPr lang="en-US" altLang="en-US" dirty="0" smtClean="0"/>
              <a:t>– it will only blocks participating sites</a:t>
            </a:r>
            <a:endParaRPr lang="en-GB" altLang="en-US" dirty="0" smtClean="0"/>
          </a:p>
          <a:p>
            <a:pPr>
              <a:lnSpc>
                <a:spcPct val="90000"/>
              </a:lnSpc>
            </a:pPr>
            <a:r>
              <a:rPr lang="en-US" altLang="en-US" dirty="0" smtClean="0"/>
              <a:t>Consider purchasing filtering software – </a:t>
            </a:r>
            <a:r>
              <a:rPr lang="en-US" altLang="en-US" dirty="0" err="1" smtClean="0"/>
              <a:t>netnanny</a:t>
            </a:r>
            <a:r>
              <a:rPr lang="en-US" altLang="en-US" dirty="0" smtClean="0"/>
              <a:t>, </a:t>
            </a:r>
            <a:r>
              <a:rPr lang="en-US" altLang="en-US" dirty="0" err="1" smtClean="0"/>
              <a:t>cyberbloc</a:t>
            </a:r>
            <a:r>
              <a:rPr lang="en-US" altLang="en-US" dirty="0" smtClean="0"/>
              <a:t> </a:t>
            </a:r>
            <a:r>
              <a:rPr lang="en-US" altLang="en-US" dirty="0" err="1" smtClean="0"/>
              <a:t>etc</a:t>
            </a:r>
            <a:endParaRPr lang="en-GB" altLang="en-US" dirty="0" smtClean="0"/>
          </a:p>
          <a:p>
            <a:pPr>
              <a:lnSpc>
                <a:spcPct val="90000"/>
              </a:lnSpc>
            </a:pPr>
            <a:r>
              <a:rPr lang="en-US" altLang="en-US" dirty="0" smtClean="0"/>
              <a:t>Consider using a different browser – Firefox?</a:t>
            </a:r>
            <a:endParaRPr lang="en-GB" altLang="en-US" dirty="0" smtClean="0"/>
          </a:p>
          <a:p>
            <a:pPr>
              <a:lnSpc>
                <a:spcPct val="90000"/>
              </a:lnSpc>
            </a:pPr>
            <a:r>
              <a:rPr lang="en-US" altLang="en-US" dirty="0" smtClean="0"/>
              <a:t>Protect your PC with a Firewall / Antivirus software – include spyware</a:t>
            </a:r>
            <a:endParaRPr lang="en-GB" altLang="en-US" dirty="0" smtClean="0"/>
          </a:p>
          <a:p>
            <a:pPr>
              <a:lnSpc>
                <a:spcPct val="90000"/>
              </a:lnSpc>
            </a:pPr>
            <a:r>
              <a:rPr lang="en-US" altLang="en-US" dirty="0" smtClean="0"/>
              <a:t>Enable strict safe searching on search engines</a:t>
            </a:r>
            <a:br>
              <a:rPr lang="en-US" altLang="en-US" dirty="0" smtClean="0"/>
            </a:br>
            <a:endParaRPr lang="en-US" altLang="en-US" dirty="0" smtClean="0"/>
          </a:p>
          <a:p>
            <a:pPr>
              <a:lnSpc>
                <a:spcPct val="90000"/>
              </a:lnSpc>
            </a:pPr>
            <a:r>
              <a:rPr lang="en-US" altLang="en-US" dirty="0" smtClean="0"/>
              <a:t>Remember that Children and young people can often get round most monitoring and filtering software so education is one of the keys to </a:t>
            </a:r>
            <a:r>
              <a:rPr lang="en-US" altLang="en-US" dirty="0" err="1" smtClean="0"/>
              <a:t>eSafety</a:t>
            </a:r>
            <a:endParaRPr lang="en-GB" altLang="en-US" dirty="0" smtClean="0"/>
          </a:p>
          <a:p>
            <a:pPr>
              <a:lnSpc>
                <a:spcPct val="90000"/>
              </a:lnSpc>
            </a:pPr>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24</a:t>
            </a:fld>
            <a:endParaRPr lang="en-GB"/>
          </a:p>
        </p:txBody>
      </p:sp>
    </p:spTree>
    <p:extLst>
      <p:ext uri="{BB962C8B-B14F-4D97-AF65-F5344CB8AC3E}">
        <p14:creationId xmlns:p14="http://schemas.microsoft.com/office/powerpoint/2010/main" val="1630131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It is very important to emphasis the comments on this slide.</a:t>
            </a:r>
          </a:p>
          <a:p>
            <a:endParaRPr lang="en-GB" altLang="en-US" dirty="0" smtClean="0"/>
          </a:p>
          <a:p>
            <a:r>
              <a:rPr lang="en-GB" altLang="en-US" dirty="0" smtClean="0"/>
              <a:t>We all need to have a balanced approach to </a:t>
            </a:r>
            <a:r>
              <a:rPr lang="en-GB" altLang="en-US" dirty="0" err="1" smtClean="0"/>
              <a:t>eSafety</a:t>
            </a:r>
            <a:r>
              <a:rPr lang="en-GB" altLang="en-US" dirty="0" smtClean="0"/>
              <a:t> .</a:t>
            </a:r>
          </a:p>
          <a:p>
            <a:endParaRPr lang="en-GB" altLang="en-US" dirty="0" smtClean="0"/>
          </a:p>
          <a:p>
            <a:r>
              <a:rPr lang="en-GB" altLang="en-US" dirty="0" smtClean="0"/>
              <a:t>We also know that we can not stop children and young people using the internet and all the related technologies.  It is the world they are growing up with and it both </a:t>
            </a:r>
            <a:r>
              <a:rPr lang="en-GB" altLang="en-US" b="1" dirty="0" smtClean="0"/>
              <a:t>excites and motivates</a:t>
            </a:r>
            <a:r>
              <a:rPr lang="en-GB" altLang="en-US" dirty="0" smtClean="0"/>
              <a:t> them.  </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25</a:t>
            </a:fld>
            <a:endParaRPr lang="en-GB"/>
          </a:p>
        </p:txBody>
      </p:sp>
    </p:spTree>
    <p:extLst>
      <p:ext uri="{BB962C8B-B14F-4D97-AF65-F5344CB8AC3E}">
        <p14:creationId xmlns:p14="http://schemas.microsoft.com/office/powerpoint/2010/main" val="209829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Start by thinking about the positives that the internet and related technologies brings to us all, both educationally and socially.</a:t>
            </a:r>
          </a:p>
          <a:p>
            <a:r>
              <a:rPr lang="en-GB" altLang="en-US" dirty="0" smtClean="0"/>
              <a:t>Examples of how we use the internet/ technologies in our daily lives.  </a:t>
            </a:r>
          </a:p>
          <a:p>
            <a:r>
              <a:rPr lang="en-GB" altLang="en-US" dirty="0" smtClean="0"/>
              <a:t>e.g. online banking, shopping, holidays and flights, using their mobile phones.</a:t>
            </a:r>
          </a:p>
          <a:p>
            <a:endParaRPr lang="en-GB" altLang="en-US" dirty="0" smtClean="0"/>
          </a:p>
          <a:p>
            <a:endParaRPr lang="en-GB" altLang="en-US" dirty="0" smtClean="0"/>
          </a:p>
          <a:p>
            <a:r>
              <a:rPr lang="en-GB" altLang="en-US" dirty="0" smtClean="0"/>
              <a:t>The internet is somewhere young people feel is their area to learn, play, have fun…………  </a:t>
            </a:r>
          </a:p>
          <a:p>
            <a:r>
              <a:rPr lang="en-GB" altLang="en-US" dirty="0" smtClean="0"/>
              <a:t>Young people feel the internet is their private space and protect this privacy.  They do not want us to take this away from them.</a:t>
            </a:r>
          </a:p>
          <a:p>
            <a:endParaRPr lang="en-GB" altLang="en-US" dirty="0" smtClean="0"/>
          </a:p>
          <a:p>
            <a:r>
              <a:rPr lang="en-GB" altLang="en-US" dirty="0" smtClean="0"/>
              <a:t>Further reading ‘Their Space’</a:t>
            </a:r>
          </a:p>
          <a:p>
            <a:r>
              <a:rPr lang="en-GB" altLang="en-US" dirty="0" smtClean="0"/>
              <a:t>http://www.demos.co.uk/files/Their%20space%20-%20web.pdf</a:t>
            </a:r>
          </a:p>
          <a:p>
            <a:endParaRPr lang="en-GB" altLang="en-US" dirty="0" smtClean="0"/>
          </a:p>
          <a:p>
            <a:endParaRPr lang="en-GB" altLang="en-US" dirty="0" smtClean="0"/>
          </a:p>
          <a:p>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4</a:t>
            </a:fld>
            <a:endParaRPr lang="en-GB"/>
          </a:p>
        </p:txBody>
      </p:sp>
    </p:spTree>
    <p:extLst>
      <p:ext uri="{BB962C8B-B14F-4D97-AF65-F5344CB8AC3E}">
        <p14:creationId xmlns:p14="http://schemas.microsoft.com/office/powerpoint/2010/main" val="4289408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Lets  describe how we adults use the internet.  Here are some suggestions:-</a:t>
            </a:r>
          </a:p>
          <a:p>
            <a:pPr>
              <a:buFontTx/>
              <a:buChar char="•"/>
            </a:pPr>
            <a:r>
              <a:rPr lang="en-US" altLang="en-US" dirty="0" smtClean="0"/>
              <a:t>email - often at work and for personal use </a:t>
            </a:r>
          </a:p>
          <a:p>
            <a:pPr>
              <a:buFontTx/>
              <a:buChar char="•"/>
            </a:pPr>
            <a:r>
              <a:rPr lang="en-US" altLang="en-US" dirty="0" smtClean="0"/>
              <a:t>Links from the BBC website for news alerts</a:t>
            </a:r>
          </a:p>
          <a:p>
            <a:pPr>
              <a:buFontTx/>
              <a:buChar char="•"/>
            </a:pPr>
            <a:r>
              <a:rPr lang="en-US" altLang="en-US" dirty="0" smtClean="0"/>
              <a:t>Research and booking your holidays – bargain flights, good places to go, cheap accommodation </a:t>
            </a:r>
            <a:r>
              <a:rPr lang="en-US" altLang="en-US" dirty="0" err="1" smtClean="0"/>
              <a:t>etc</a:t>
            </a:r>
            <a:endParaRPr lang="en-US" altLang="en-US" dirty="0" smtClean="0"/>
          </a:p>
          <a:p>
            <a:pPr>
              <a:buFontTx/>
              <a:buChar char="•"/>
            </a:pPr>
            <a:r>
              <a:rPr lang="en-US" altLang="en-US" dirty="0" smtClean="0"/>
              <a:t>Shopping for your groceries, books, CDs </a:t>
            </a:r>
            <a:r>
              <a:rPr lang="en-US" altLang="en-US" dirty="0" err="1" smtClean="0"/>
              <a:t>etc</a:t>
            </a:r>
            <a:r>
              <a:rPr lang="en-US" altLang="en-US" dirty="0" smtClean="0"/>
              <a:t>  Tesco, Amazon ….</a:t>
            </a:r>
          </a:p>
          <a:p>
            <a:endParaRPr lang="en-US" altLang="en-US" dirty="0" smtClean="0"/>
          </a:p>
          <a:p>
            <a:r>
              <a:rPr lang="en-US" altLang="en-US" dirty="0" smtClean="0"/>
              <a:t>Young people on the other hand use the internet in a very wide range of ways.  It is Integral part of their social life – used as a communication and entertainment medium </a:t>
            </a:r>
          </a:p>
          <a:p>
            <a:endParaRPr lang="en-US" altLang="en-US" dirty="0" smtClean="0"/>
          </a:p>
          <a:p>
            <a:r>
              <a:rPr lang="en-US" altLang="en-US" dirty="0" smtClean="0"/>
              <a:t>Looks at the research –parents as beginners (dipping toes in); confident children – diving right in</a:t>
            </a:r>
          </a:p>
          <a:p>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5</a:t>
            </a:fld>
            <a:endParaRPr lang="en-GB"/>
          </a:p>
        </p:txBody>
      </p:sp>
    </p:spTree>
    <p:extLst>
      <p:ext uri="{BB962C8B-B14F-4D97-AF65-F5344CB8AC3E}">
        <p14:creationId xmlns:p14="http://schemas.microsoft.com/office/powerpoint/2010/main" val="1973383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Internet is a changing environment.  We only have to think back to our school days to </a:t>
            </a:r>
            <a:r>
              <a:rPr lang="en-US" altLang="en-US" dirty="0" err="1" smtClean="0"/>
              <a:t>realise</a:t>
            </a:r>
            <a:r>
              <a:rPr lang="en-US" altLang="en-US" dirty="0" smtClean="0"/>
              <a:t> how ICT has developed.   You may have come across the phrase </a:t>
            </a:r>
            <a:r>
              <a:rPr lang="en-US" altLang="en-US" b="1" dirty="0" smtClean="0"/>
              <a:t>Web 2.0</a:t>
            </a:r>
            <a:r>
              <a:rPr lang="en-US" altLang="en-US" dirty="0" smtClean="0"/>
              <a:t>, this describes new ways of using the  Internet – the new technologies</a:t>
            </a:r>
          </a:p>
          <a:p>
            <a:r>
              <a:rPr lang="en-US" altLang="en-US" dirty="0" smtClean="0"/>
              <a:t>We mostly </a:t>
            </a:r>
            <a:r>
              <a:rPr lang="en-US" altLang="en-US" b="1" dirty="0" smtClean="0"/>
              <a:t>download</a:t>
            </a:r>
            <a:r>
              <a:rPr lang="en-US" altLang="en-US" dirty="0" smtClean="0"/>
              <a:t>, but children and young people are increasingly into putting their own things online (</a:t>
            </a:r>
            <a:r>
              <a:rPr lang="en-US" altLang="en-US" b="1" dirty="0" smtClean="0"/>
              <a:t>uploading</a:t>
            </a:r>
            <a:r>
              <a:rPr lang="en-US" altLang="en-US" dirty="0" smtClean="0"/>
              <a:t>)</a:t>
            </a:r>
          </a:p>
          <a:p>
            <a:r>
              <a:rPr lang="en-US" altLang="en-US" dirty="0" smtClean="0"/>
              <a:t>We tend to </a:t>
            </a:r>
            <a:r>
              <a:rPr lang="en-US" altLang="en-US" b="1" dirty="0" smtClean="0"/>
              <a:t>consume/ use</a:t>
            </a:r>
            <a:r>
              <a:rPr lang="en-US" altLang="en-US" dirty="0" smtClean="0"/>
              <a:t> information that is already online, young people like to create.</a:t>
            </a:r>
          </a:p>
          <a:p>
            <a:r>
              <a:rPr lang="en-US" altLang="en-US" dirty="0" smtClean="0"/>
              <a:t>In the early days of the internet many </a:t>
            </a:r>
            <a:r>
              <a:rPr lang="en-US" altLang="en-US" b="1" dirty="0" smtClean="0"/>
              <a:t>large companies </a:t>
            </a:r>
            <a:r>
              <a:rPr lang="en-US" altLang="en-US" dirty="0" smtClean="0"/>
              <a:t>moved into the corporate space and dominated everything. Now it is often about what </a:t>
            </a:r>
            <a:r>
              <a:rPr lang="en-US" altLang="en-US" b="1" dirty="0" smtClean="0"/>
              <a:t>individuals </a:t>
            </a:r>
            <a:r>
              <a:rPr lang="en-US" altLang="en-US" dirty="0" smtClean="0"/>
              <a:t> do for themselves with many companies, organizations and ISPs, such as the BBC providing personal space for blogging, etc.)</a:t>
            </a:r>
          </a:p>
          <a:p>
            <a:r>
              <a:rPr lang="en-US" altLang="en-US" dirty="0" smtClean="0"/>
              <a:t>We are now seeing the separate media </a:t>
            </a:r>
            <a:r>
              <a:rPr lang="en-GB" altLang="en-US" dirty="0" smtClean="0"/>
              <a:t>blend together with M</a:t>
            </a:r>
            <a:r>
              <a:rPr lang="en-US" altLang="en-US" dirty="0" err="1" smtClean="0"/>
              <a:t>obile</a:t>
            </a:r>
            <a:r>
              <a:rPr lang="en-US" altLang="en-US" dirty="0" smtClean="0"/>
              <a:t> phones as a good example.  They (</a:t>
            </a:r>
            <a:r>
              <a:rPr lang="en-US" altLang="en-US" dirty="0" err="1" smtClean="0"/>
              <a:t>e.g.Smart</a:t>
            </a:r>
            <a:r>
              <a:rPr lang="en-US" altLang="en-US" dirty="0" smtClean="0"/>
              <a:t> phone, iPhone) now enable users able to </a:t>
            </a:r>
            <a:r>
              <a:rPr lang="en-GB" altLang="en-US" dirty="0" smtClean="0"/>
              <a:t>make calls, play music, navigate the Web, edit photos, play movies and send text message, among many other capabilities</a:t>
            </a:r>
            <a:r>
              <a:rPr lang="en-US" altLang="en-US" dirty="0" smtClean="0"/>
              <a:t>.</a:t>
            </a:r>
            <a:endParaRPr lang="en-GB" altLang="en-US" dirty="0" smtClean="0"/>
          </a:p>
          <a:p>
            <a:r>
              <a:rPr lang="en-GB" altLang="en-US" dirty="0" smtClean="0"/>
              <a:t>Young people are sometimes described as </a:t>
            </a:r>
            <a:r>
              <a:rPr lang="en-GB" altLang="en-US" b="1" dirty="0" smtClean="0"/>
              <a:t>digital natives.  </a:t>
            </a:r>
            <a:r>
              <a:rPr lang="en-GB" altLang="en-US" dirty="0" smtClean="0"/>
              <a:t>They have grown up with the Internet and the associated technologies.  They consider them an essential part of daily life, not a luxury.  We are often called </a:t>
            </a:r>
            <a:r>
              <a:rPr lang="en-GB" altLang="en-US" b="1" dirty="0" smtClean="0"/>
              <a:t>digital immigrants</a:t>
            </a:r>
            <a:r>
              <a:rPr lang="en-GB" altLang="en-US" dirty="0" smtClean="0"/>
              <a:t> because we have not grown up with the technology and often lag behind our children with our understanding</a:t>
            </a:r>
            <a:endParaRPr lang="en-US" altLang="en-US" dirty="0" smtClean="0"/>
          </a:p>
          <a:p>
            <a:r>
              <a:rPr lang="en-GB" altLang="en-US" dirty="0" smtClean="0"/>
              <a:t>We are also seeing a large</a:t>
            </a:r>
            <a:r>
              <a:rPr lang="en-GB" altLang="en-US" b="1" dirty="0" smtClean="0"/>
              <a:t>  change </a:t>
            </a:r>
            <a:r>
              <a:rPr lang="en-GB" altLang="en-US" dirty="0" smtClean="0"/>
              <a:t>in how</a:t>
            </a:r>
            <a:r>
              <a:rPr lang="en-GB" altLang="en-US" b="1" dirty="0" smtClean="0"/>
              <a:t> </a:t>
            </a:r>
            <a:r>
              <a:rPr lang="en-GB" altLang="en-US" dirty="0" smtClean="0"/>
              <a:t>the technologies are being used</a:t>
            </a:r>
            <a:r>
              <a:rPr lang="en-GB" altLang="en-US" b="1" dirty="0" smtClean="0"/>
              <a:t> </a:t>
            </a:r>
            <a:r>
              <a:rPr lang="en-GB" altLang="en-US" dirty="0" smtClean="0"/>
              <a:t> – with </a:t>
            </a:r>
            <a:r>
              <a:rPr lang="en-GB" altLang="en-US" b="1" dirty="0" smtClean="0"/>
              <a:t>uploading</a:t>
            </a:r>
            <a:r>
              <a:rPr lang="en-GB" altLang="en-US" dirty="0" smtClean="0"/>
              <a:t> concerns as great as  </a:t>
            </a:r>
            <a:r>
              <a:rPr lang="en-GB" altLang="en-US" b="1" dirty="0" smtClean="0"/>
              <a:t>downloading</a:t>
            </a:r>
          </a:p>
          <a:p>
            <a:r>
              <a:rPr lang="en-GB" altLang="en-US" dirty="0" smtClean="0"/>
              <a:t>We also see </a:t>
            </a:r>
            <a:r>
              <a:rPr lang="en-GB" altLang="en-US" b="1" dirty="0" smtClean="0"/>
              <a:t>good </a:t>
            </a:r>
            <a:r>
              <a:rPr lang="en-GB" altLang="en-US" dirty="0" smtClean="0"/>
              <a:t>verses </a:t>
            </a:r>
            <a:r>
              <a:rPr lang="en-GB" altLang="en-US" b="1" dirty="0" smtClean="0"/>
              <a:t>bad</a:t>
            </a:r>
            <a:r>
              <a:rPr lang="en-GB" altLang="en-US" dirty="0" smtClean="0"/>
              <a:t> i.e. Informative, creative, dynamic, owned learning…</a:t>
            </a:r>
            <a:r>
              <a:rPr lang="en-GB" altLang="en-US" dirty="0" smtClean="0">
                <a:sym typeface="Wingdings" pitchFamily="2" charset="2"/>
              </a:rPr>
              <a:t></a:t>
            </a:r>
            <a:r>
              <a:rPr lang="en-GB" altLang="en-US" dirty="0" smtClean="0"/>
              <a:t>..untrue, libellous, vicious, innocent/ naïve information sharing</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6</a:t>
            </a:fld>
            <a:endParaRPr lang="en-GB"/>
          </a:p>
        </p:txBody>
      </p:sp>
    </p:spTree>
    <p:extLst>
      <p:ext uri="{BB962C8B-B14F-4D97-AF65-F5344CB8AC3E}">
        <p14:creationId xmlns:p14="http://schemas.microsoft.com/office/powerpoint/2010/main" val="544703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This slide identifies some of the technologies currently being used by our children and young people.  </a:t>
            </a:r>
          </a:p>
          <a:p>
            <a:endParaRPr lang="en-GB" altLang="en-US" dirty="0" smtClean="0"/>
          </a:p>
          <a:p>
            <a:r>
              <a:rPr lang="en-GB" altLang="en-US" b="1" dirty="0" smtClean="0"/>
              <a:t>What Next ???</a:t>
            </a:r>
            <a:r>
              <a:rPr lang="en-GB" altLang="en-US" dirty="0" smtClean="0"/>
              <a:t>  New technologies are continuing to evolve and will probably link location to the user which will raise many </a:t>
            </a:r>
            <a:r>
              <a:rPr lang="en-GB" altLang="en-US" dirty="0" err="1" smtClean="0"/>
              <a:t>eSafety</a:t>
            </a:r>
            <a:r>
              <a:rPr lang="en-GB" altLang="en-US" dirty="0" smtClean="0"/>
              <a:t> issues.  We need to ‘watch this space’!</a:t>
            </a:r>
          </a:p>
          <a:p>
            <a:endParaRPr lang="en-GB" altLang="en-US" dirty="0" smtClean="0"/>
          </a:p>
          <a:p>
            <a:r>
              <a:rPr lang="en-GB" altLang="en-US" dirty="0" smtClean="0"/>
              <a:t>The following slides look at some of these technologies in greater detail to help clarify  understanding. </a:t>
            </a:r>
          </a:p>
          <a:p>
            <a:endParaRPr lang="en-GB" altLang="en-US" dirty="0" smtClean="0"/>
          </a:p>
          <a:p>
            <a:r>
              <a:rPr lang="en-GB" altLang="en-US" dirty="0" smtClean="0"/>
              <a:t>The following do not have slides but here are the definitions if needed:</a:t>
            </a:r>
          </a:p>
          <a:p>
            <a:r>
              <a:rPr lang="en-GB" altLang="en-US" b="1" dirty="0" err="1" smtClean="0"/>
              <a:t>eMail</a:t>
            </a:r>
            <a:r>
              <a:rPr lang="en-GB" altLang="en-US" dirty="0" smtClean="0"/>
              <a:t> – many adults used email as part of their daily life. </a:t>
            </a:r>
          </a:p>
          <a:p>
            <a:endParaRPr lang="en-GB" altLang="en-US" dirty="0" smtClean="0"/>
          </a:p>
          <a:p>
            <a:r>
              <a:rPr lang="en-GB" altLang="en-US" b="1" dirty="0" smtClean="0"/>
              <a:t>Wiki</a:t>
            </a:r>
            <a:r>
              <a:rPr lang="en-GB" altLang="en-US" dirty="0" smtClean="0"/>
              <a:t> ( Hawaiian word meaning quick) – First Wiki was in 1995. It is a simple piece of software that allows users to freely add, remove and edit Web page  content using any Web browser. It has an “open editing" concept which means that anyone can edit the content with the changes being tracked. </a:t>
            </a:r>
            <a:r>
              <a:rPr lang="en-GB" altLang="en-US" b="1" dirty="0" smtClean="0"/>
              <a:t>Wikipedia</a:t>
            </a:r>
            <a:r>
              <a:rPr lang="en-GB" altLang="en-US" dirty="0" smtClean="0"/>
              <a:t> is the most well known – a web based encyclopaedia.  It is a really good place to go to find out definitions</a:t>
            </a:r>
          </a:p>
          <a:p>
            <a:endParaRPr lang="en-GB" altLang="en-US" b="1" dirty="0" smtClean="0"/>
          </a:p>
          <a:p>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7</a:t>
            </a:fld>
            <a:endParaRPr lang="en-GB"/>
          </a:p>
        </p:txBody>
      </p:sp>
    </p:spTree>
    <p:extLst>
      <p:ext uri="{BB962C8B-B14F-4D97-AF65-F5344CB8AC3E}">
        <p14:creationId xmlns:p14="http://schemas.microsoft.com/office/powerpoint/2010/main" val="740338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A blog is a website in which items are posted on a regular basis and displayed in reverse chronological order. Like other media, blogs often focus on a particular subject, such as food, politics, or local news. Does your local town have a blog?  Some blogs function as online diaries. A typical blog combines text, images, and links to other blogs, web pages, and other media related to its topic. Since its appearance in 1995, blogging has emerged as a popular means of communication, affecting public opinion and mass media around the world. </a:t>
            </a:r>
          </a:p>
          <a:p>
            <a:r>
              <a:rPr lang="en-GB" altLang="en-US" dirty="0" smtClean="0"/>
              <a:t>A </a:t>
            </a:r>
            <a:r>
              <a:rPr lang="en-GB" altLang="en-US" b="1" dirty="0" smtClean="0"/>
              <a:t>video blog</a:t>
            </a:r>
            <a:r>
              <a:rPr lang="en-GB" altLang="en-US" dirty="0" smtClean="0"/>
              <a:t>, sometimes shortened to </a:t>
            </a:r>
            <a:r>
              <a:rPr lang="en-GB" altLang="en-US" b="1" dirty="0" err="1" smtClean="0"/>
              <a:t>vlog</a:t>
            </a:r>
            <a:r>
              <a:rPr lang="en-GB" altLang="en-US" dirty="0" smtClean="0"/>
              <a:t>, is a blog that comprises video. </a:t>
            </a:r>
          </a:p>
          <a:p>
            <a:endParaRPr lang="en-GB" altLang="en-US" dirty="0" smtClean="0"/>
          </a:p>
          <a:p>
            <a:r>
              <a:rPr lang="en-GB" altLang="en-US" dirty="0" smtClean="0"/>
              <a:t>A blog can be a great way for a school to record a field trip as it actually happens.  This enables fellow pupils, teachers and parents/ carers to be kept up to-date through pupils adding comment and uploading video of their trip.</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8</a:t>
            </a:fld>
            <a:endParaRPr lang="en-GB"/>
          </a:p>
        </p:txBody>
      </p:sp>
    </p:spTree>
    <p:extLst>
      <p:ext uri="{BB962C8B-B14F-4D97-AF65-F5344CB8AC3E}">
        <p14:creationId xmlns:p14="http://schemas.microsoft.com/office/powerpoint/2010/main" val="3450248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Bef>
                <a:spcPct val="0"/>
              </a:spcBef>
            </a:pPr>
            <a:r>
              <a:rPr lang="en-GB" altLang="en-US" dirty="0" smtClean="0"/>
              <a:t>This is an area that is really developing at a rapid rate – we have already</a:t>
            </a:r>
            <a:endParaRPr lang="en-GB" altLang="en-US" b="1" dirty="0" smtClean="0"/>
          </a:p>
          <a:p>
            <a:pPr marL="228600" indent="-228600">
              <a:spcBef>
                <a:spcPct val="0"/>
              </a:spcBef>
            </a:pPr>
            <a:r>
              <a:rPr lang="en-GB" altLang="en-US" dirty="0" smtClean="0"/>
              <a:t>mentioned iPhones.   If you have a mobile phone just think back to your first</a:t>
            </a:r>
          </a:p>
          <a:p>
            <a:pPr marL="228600" indent="-228600">
              <a:spcBef>
                <a:spcPct val="0"/>
              </a:spcBef>
            </a:pPr>
            <a:r>
              <a:rPr lang="en-GB" altLang="en-US" dirty="0" smtClean="0"/>
              <a:t>phone and compare it with your current phone It is important to recognise</a:t>
            </a:r>
          </a:p>
          <a:p>
            <a:pPr marL="228600" indent="-228600">
              <a:spcBef>
                <a:spcPct val="0"/>
              </a:spcBef>
            </a:pPr>
            <a:r>
              <a:rPr lang="en-GB" altLang="en-US" dirty="0" smtClean="0"/>
              <a:t>that the mobile phone is now capable of so much more than voice calls and</a:t>
            </a:r>
          </a:p>
          <a:p>
            <a:pPr marL="228600" indent="-228600">
              <a:spcBef>
                <a:spcPct val="0"/>
              </a:spcBef>
            </a:pPr>
            <a:r>
              <a:rPr lang="en-GB" altLang="en-US" dirty="0" smtClean="0"/>
              <a:t>text messages.</a:t>
            </a:r>
          </a:p>
          <a:p>
            <a:pPr marL="228600" indent="-228600">
              <a:spcBef>
                <a:spcPct val="0"/>
              </a:spcBef>
            </a:pPr>
            <a:r>
              <a:rPr lang="en-GB" altLang="en-US" b="1" dirty="0" smtClean="0"/>
              <a:t>So what can mobiles do now –</a:t>
            </a:r>
          </a:p>
          <a:p>
            <a:pPr marL="228600" indent="-228600">
              <a:spcBef>
                <a:spcPct val="0"/>
              </a:spcBef>
            </a:pPr>
            <a:r>
              <a:rPr lang="en-GB" altLang="en-US" b="1" dirty="0" smtClean="0"/>
              <a:t>Camera Phones</a:t>
            </a:r>
            <a:r>
              <a:rPr lang="en-GB" altLang="en-US" dirty="0" smtClean="0"/>
              <a:t> including video and MMS (Multi-Media Messaging) – the</a:t>
            </a:r>
          </a:p>
          <a:p>
            <a:pPr marL="228600" indent="-228600">
              <a:spcBef>
                <a:spcPct val="0"/>
              </a:spcBef>
            </a:pPr>
            <a:r>
              <a:rPr lang="en-GB" altLang="en-US" dirty="0" smtClean="0"/>
              <a:t> phones used as a camera are growing in importance. People do not</a:t>
            </a:r>
          </a:p>
          <a:p>
            <a:pPr marL="228600" indent="-228600">
              <a:spcBef>
                <a:spcPct val="0"/>
              </a:spcBef>
            </a:pPr>
            <a:r>
              <a:rPr lang="en-GB" altLang="en-US" dirty="0" smtClean="0"/>
              <a:t> always have a camera with them, but they always have their phone.  News</a:t>
            </a:r>
          </a:p>
          <a:p>
            <a:pPr marL="228600" indent="-228600">
              <a:spcBef>
                <a:spcPct val="0"/>
              </a:spcBef>
            </a:pPr>
            <a:r>
              <a:rPr lang="en-GB" altLang="en-US" dirty="0" smtClean="0"/>
              <a:t> items often include video taken from a onlooker using their mobile phone. </a:t>
            </a:r>
            <a:endParaRPr lang="en-GB" altLang="en-US" b="1" dirty="0" smtClean="0"/>
          </a:p>
          <a:p>
            <a:pPr marL="228600" indent="-228600">
              <a:spcBef>
                <a:spcPct val="0"/>
              </a:spcBef>
            </a:pPr>
            <a:r>
              <a:rPr lang="en-GB" altLang="en-US" b="1" dirty="0" smtClean="0"/>
              <a:t>Internet Access – </a:t>
            </a:r>
            <a:r>
              <a:rPr lang="en-GB" altLang="en-US" dirty="0" smtClean="0"/>
              <a:t>which means that as well as</a:t>
            </a:r>
            <a:r>
              <a:rPr lang="en-GB" altLang="en-US" b="1" dirty="0" smtClean="0"/>
              <a:t> </a:t>
            </a:r>
            <a:r>
              <a:rPr lang="en-GB" altLang="en-US" dirty="0" smtClean="0"/>
              <a:t>finding information and</a:t>
            </a:r>
          </a:p>
          <a:p>
            <a:pPr marL="228600" indent="-228600">
              <a:spcBef>
                <a:spcPct val="0"/>
              </a:spcBef>
            </a:pPr>
            <a:r>
              <a:rPr lang="en-GB" altLang="en-US" dirty="0" smtClean="0"/>
              <a:t>using email children can access chat rooms, social networks </a:t>
            </a:r>
            <a:r>
              <a:rPr lang="en-GB" altLang="en-US" dirty="0" err="1" smtClean="0"/>
              <a:t>etc</a:t>
            </a:r>
            <a:r>
              <a:rPr lang="en-GB" altLang="en-US" dirty="0" smtClean="0"/>
              <a:t> </a:t>
            </a:r>
          </a:p>
          <a:p>
            <a:pPr marL="228600" indent="-228600">
              <a:spcBef>
                <a:spcPct val="0"/>
              </a:spcBef>
            </a:pPr>
            <a:r>
              <a:rPr lang="en-GB" altLang="en-US" b="1" dirty="0" smtClean="0"/>
              <a:t>MP3 player</a:t>
            </a:r>
            <a:r>
              <a:rPr lang="en-GB" altLang="en-US" dirty="0" smtClean="0"/>
              <a:t> – reports are starting that sales of </a:t>
            </a:r>
            <a:r>
              <a:rPr lang="en-GB" altLang="en-US" dirty="0" err="1" smtClean="0"/>
              <a:t>i</a:t>
            </a:r>
            <a:r>
              <a:rPr lang="en-GB" altLang="en-US" dirty="0" smtClean="0"/>
              <a:t>-pods are falling due to the</a:t>
            </a:r>
          </a:p>
          <a:p>
            <a:pPr marL="228600" indent="-228600">
              <a:spcBef>
                <a:spcPct val="0"/>
              </a:spcBef>
            </a:pPr>
            <a:r>
              <a:rPr lang="en-GB" altLang="en-US" dirty="0" smtClean="0"/>
              <a:t>realisation that Mobiles can serve that function</a:t>
            </a:r>
            <a:endParaRPr lang="en-GB" altLang="en-US" b="1" dirty="0" smtClean="0"/>
          </a:p>
          <a:p>
            <a:pPr marL="228600" indent="-228600">
              <a:spcBef>
                <a:spcPct val="0"/>
              </a:spcBef>
            </a:pPr>
            <a:r>
              <a:rPr lang="en-GB" altLang="en-US" b="1" dirty="0" smtClean="0"/>
              <a:t>Mobile TV</a:t>
            </a:r>
            <a:r>
              <a:rPr lang="en-GB" altLang="en-US" dirty="0" smtClean="0"/>
              <a:t> – a much talked about development, trials have taken place.</a:t>
            </a:r>
            <a:endParaRPr lang="de-DE" altLang="en-US" dirty="0" smtClean="0"/>
          </a:p>
          <a:p>
            <a:pPr marL="228600" indent="-228600">
              <a:spcBef>
                <a:spcPct val="0"/>
              </a:spcBef>
            </a:pPr>
            <a:r>
              <a:rPr lang="en-GB" altLang="en-US" b="1" dirty="0" smtClean="0"/>
              <a:t>Downloads</a:t>
            </a:r>
            <a:r>
              <a:rPr lang="en-GB" altLang="en-US" dirty="0" smtClean="0"/>
              <a:t> – can download music, games, pictures, video from the</a:t>
            </a:r>
          </a:p>
          <a:p>
            <a:pPr marL="228600" indent="-228600">
              <a:spcBef>
                <a:spcPct val="0"/>
              </a:spcBef>
            </a:pPr>
            <a:r>
              <a:rPr lang="en-GB" altLang="en-US" dirty="0" smtClean="0"/>
              <a:t>Internet.</a:t>
            </a:r>
            <a:endParaRPr lang="de-DE" altLang="en-US" dirty="0" smtClean="0"/>
          </a:p>
          <a:p>
            <a:pPr marL="228600" indent="-228600">
              <a:spcBef>
                <a:spcPct val="0"/>
              </a:spcBef>
            </a:pPr>
            <a:r>
              <a:rPr lang="en-GB" altLang="en-US" b="1" dirty="0" smtClean="0"/>
              <a:t>Games </a:t>
            </a:r>
            <a:r>
              <a:rPr lang="en-GB" altLang="en-US" dirty="0" smtClean="0"/>
              <a:t>– not just Tetris or Snake. Can be multi-player games, and you can</a:t>
            </a:r>
          </a:p>
          <a:p>
            <a:pPr marL="228600" indent="-228600">
              <a:spcBef>
                <a:spcPct val="0"/>
              </a:spcBef>
            </a:pPr>
            <a:r>
              <a:rPr lang="en-GB" altLang="en-US" dirty="0" smtClean="0"/>
              <a:t> be chatting with your team mate or opponent very often while you play. </a:t>
            </a:r>
          </a:p>
          <a:p>
            <a:pPr marL="228600" indent="-228600">
              <a:spcBef>
                <a:spcPct val="0"/>
              </a:spcBef>
            </a:pPr>
            <a:r>
              <a:rPr lang="en-GB" altLang="en-US" b="1" dirty="0" err="1" smtClean="0"/>
              <a:t>Moblogs</a:t>
            </a:r>
            <a:r>
              <a:rPr lang="en-GB" altLang="en-US" dirty="0" smtClean="0"/>
              <a:t> – uploading/ posting content onto the Internet from a mobile.</a:t>
            </a:r>
          </a:p>
          <a:p>
            <a:pPr marL="228600" indent="-228600">
              <a:spcBef>
                <a:spcPct val="0"/>
              </a:spcBef>
            </a:pPr>
            <a:r>
              <a:rPr lang="en-GB" altLang="en-US" dirty="0" smtClean="0"/>
              <a:t> Posts of images, texts etc. </a:t>
            </a:r>
            <a:endParaRPr lang="en-GB" altLang="en-US" b="1" dirty="0" smtClean="0"/>
          </a:p>
          <a:p>
            <a:pPr marL="228600" indent="-228600"/>
            <a:r>
              <a:rPr lang="en-GB" altLang="en-US" b="1" dirty="0" smtClean="0"/>
              <a:t>Further information can be found at  </a:t>
            </a:r>
            <a:r>
              <a:rPr lang="en-GB" altLang="en-US" b="1" dirty="0" err="1" smtClean="0"/>
              <a:t>Childnet</a:t>
            </a:r>
            <a:r>
              <a:rPr lang="en-GB" altLang="en-US" b="1" dirty="0" smtClean="0"/>
              <a:t> </a:t>
            </a:r>
          </a:p>
          <a:p>
            <a:pPr marL="228600" indent="-228600"/>
            <a:r>
              <a:rPr lang="en-GB" altLang="en-US" dirty="0" smtClean="0"/>
              <a:t>http://www.childnet-int.org/</a:t>
            </a:r>
          </a:p>
          <a:p>
            <a:pPr marL="228600" indent="-228600"/>
            <a:endParaRPr lang="en-GB" altLang="en-US" dirty="0" smtClean="0"/>
          </a:p>
          <a:p>
            <a:pPr marL="228600" indent="-228600"/>
            <a:endParaRPr lang="en-GB" altLang="en-US" dirty="0" smtClean="0"/>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9</a:t>
            </a:fld>
            <a:endParaRPr lang="en-GB"/>
          </a:p>
        </p:txBody>
      </p:sp>
    </p:spTree>
    <p:extLst>
      <p:ext uri="{BB962C8B-B14F-4D97-AF65-F5344CB8AC3E}">
        <p14:creationId xmlns:p14="http://schemas.microsoft.com/office/powerpoint/2010/main" val="241941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dirty="0" smtClean="0"/>
              <a:t>The word ‘Podcast’ is used to describe a number of things, from simply posting an MP3 file on a website to creating and publishing regular broadcasts which listeners can subscribe to and download each broadcast to play back on their PC or MP3 Player</a:t>
            </a:r>
          </a:p>
          <a:p>
            <a:pPr>
              <a:lnSpc>
                <a:spcPct val="90000"/>
              </a:lnSpc>
            </a:pPr>
            <a:r>
              <a:rPr lang="en-GB" altLang="en-US" dirty="0" smtClean="0"/>
              <a:t>Podcasting is a great way to share work. It gives pupils a real and mass audience for their work and so increases motivation. Sound is an exciting and engaging medium to work with – a change from print and paper. Schools are beginning to use Podcasting across the curriculum in a number of exciting and creative ways:</a:t>
            </a:r>
            <a:endParaRPr lang="en-GB" altLang="en-US" i="1" dirty="0" smtClean="0"/>
          </a:p>
          <a:p>
            <a:pPr lvl="1">
              <a:lnSpc>
                <a:spcPct val="90000"/>
              </a:lnSpc>
            </a:pPr>
            <a:r>
              <a:rPr lang="en-GB" altLang="en-US" dirty="0" smtClean="0"/>
              <a:t>• Record poems and stories the pupils have written. </a:t>
            </a:r>
          </a:p>
          <a:p>
            <a:pPr lvl="1">
              <a:lnSpc>
                <a:spcPct val="90000"/>
              </a:lnSpc>
            </a:pPr>
            <a:r>
              <a:rPr lang="en-GB" altLang="en-US" dirty="0" smtClean="0"/>
              <a:t>• Play songs and music that the children or young people have written and recorded • Make a news programme. It could be school news, world news or news from history. </a:t>
            </a:r>
          </a:p>
          <a:p>
            <a:pPr lvl="1">
              <a:lnSpc>
                <a:spcPct val="90000"/>
              </a:lnSpc>
            </a:pPr>
            <a:r>
              <a:rPr lang="en-GB" altLang="en-US" dirty="0" smtClean="0"/>
              <a:t>• Make an outside broadcast from a field trip or sports day and publish it on the school website. </a:t>
            </a:r>
          </a:p>
          <a:p>
            <a:pPr lvl="1">
              <a:lnSpc>
                <a:spcPct val="90000"/>
              </a:lnSpc>
            </a:pPr>
            <a:r>
              <a:rPr lang="en-GB" altLang="en-US" dirty="0" smtClean="0"/>
              <a:t>• Have a school radio station with jokes, pupil interests, competitions, interviews etc. and ‘</a:t>
            </a:r>
            <a:r>
              <a:rPr lang="en-GB" altLang="en-US" dirty="0" err="1" smtClean="0"/>
              <a:t>podsafe</a:t>
            </a:r>
            <a:r>
              <a:rPr lang="en-GB" altLang="en-US" dirty="0" smtClean="0"/>
              <a:t>’ music </a:t>
            </a:r>
          </a:p>
          <a:p>
            <a:pPr lvl="1">
              <a:lnSpc>
                <a:spcPct val="90000"/>
              </a:lnSpc>
            </a:pPr>
            <a:r>
              <a:rPr lang="en-GB" altLang="en-US" dirty="0" smtClean="0"/>
              <a:t>• Make a recording to help with revision. Work with the pupils/students to record key facts, processes and information for any subject area. </a:t>
            </a:r>
          </a:p>
          <a:p>
            <a:pPr lvl="1">
              <a:lnSpc>
                <a:spcPct val="90000"/>
              </a:lnSpc>
            </a:pPr>
            <a:endParaRPr lang="en-GB" altLang="en-US" dirty="0" smtClean="0"/>
          </a:p>
          <a:p>
            <a:pPr lvl="1">
              <a:lnSpc>
                <a:spcPct val="90000"/>
              </a:lnSpc>
            </a:pPr>
            <a:r>
              <a:rPr lang="en-GB" altLang="en-US" i="1" dirty="0" smtClean="0"/>
              <a:t>For more information and a help sheet visit  http://www.thegrid.org.uk/learning/ict/helpsheets/index.shtml</a:t>
            </a:r>
          </a:p>
          <a:p>
            <a:endParaRPr lang="en-GB" dirty="0"/>
          </a:p>
        </p:txBody>
      </p:sp>
      <p:sp>
        <p:nvSpPr>
          <p:cNvPr id="4" name="Slide Number Placeholder 3"/>
          <p:cNvSpPr>
            <a:spLocks noGrp="1"/>
          </p:cNvSpPr>
          <p:nvPr>
            <p:ph type="sldNum" sz="quarter" idx="10"/>
          </p:nvPr>
        </p:nvSpPr>
        <p:spPr/>
        <p:txBody>
          <a:bodyPr/>
          <a:lstStyle/>
          <a:p>
            <a:fld id="{C4B76922-7A61-47DA-827A-FC95281A28A2}" type="slidenum">
              <a:rPr lang="en-GB" smtClean="0"/>
              <a:t>10</a:t>
            </a:fld>
            <a:endParaRPr lang="en-GB"/>
          </a:p>
        </p:txBody>
      </p:sp>
    </p:spTree>
    <p:extLst>
      <p:ext uri="{BB962C8B-B14F-4D97-AF65-F5344CB8AC3E}">
        <p14:creationId xmlns:p14="http://schemas.microsoft.com/office/powerpoint/2010/main" val="1042014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91D862-F6F4-45A1-9B91-A01532648CC4}" type="datetimeFigureOut">
              <a:rPr lang="en-GB" smtClean="0"/>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4185816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91D862-F6F4-45A1-9B91-A01532648CC4}" type="datetimeFigureOut">
              <a:rPr lang="en-GB" smtClean="0"/>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193683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91D862-F6F4-45A1-9B91-A01532648CC4}" type="datetimeFigureOut">
              <a:rPr lang="en-GB" smtClean="0"/>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51808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91D862-F6F4-45A1-9B91-A01532648CC4}" type="datetimeFigureOut">
              <a:rPr lang="en-GB" smtClean="0"/>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107661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91D862-F6F4-45A1-9B91-A01532648CC4}" type="datetimeFigureOut">
              <a:rPr lang="en-GB" smtClean="0"/>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2210970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91D862-F6F4-45A1-9B91-A01532648CC4}" type="datetimeFigureOut">
              <a:rPr lang="en-GB" smtClean="0"/>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135649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91D862-F6F4-45A1-9B91-A01532648CC4}" type="datetimeFigureOut">
              <a:rPr lang="en-GB" smtClean="0"/>
              <a:t>02/02/2015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215308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891D862-F6F4-45A1-9B91-A01532648CC4}" type="datetimeFigureOut">
              <a:rPr lang="en-GB" smtClean="0"/>
              <a:t>02/02/2015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296573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1D862-F6F4-45A1-9B91-A01532648CC4}" type="datetimeFigureOut">
              <a:rPr lang="en-GB" smtClean="0"/>
              <a:t>02/02/2015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336096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91D862-F6F4-45A1-9B91-A01532648CC4}" type="datetimeFigureOut">
              <a:rPr lang="en-GB" smtClean="0"/>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3780510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91D862-F6F4-45A1-9B91-A01532648CC4}" type="datetimeFigureOut">
              <a:rPr lang="en-GB" smtClean="0"/>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D49479-7471-4EB5-9AFC-6252BE7A061E}" type="slidenum">
              <a:rPr lang="en-GB" smtClean="0"/>
              <a:t>‹#›</a:t>
            </a:fld>
            <a:endParaRPr lang="en-GB"/>
          </a:p>
        </p:txBody>
      </p:sp>
    </p:spTree>
    <p:extLst>
      <p:ext uri="{BB962C8B-B14F-4D97-AF65-F5344CB8AC3E}">
        <p14:creationId xmlns:p14="http://schemas.microsoft.com/office/powerpoint/2010/main" val="303553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
              <a:srgbClr val="00B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1D862-F6F4-45A1-9B91-A01532648CC4}" type="datetimeFigureOut">
              <a:rPr lang="en-GB" smtClean="0"/>
              <a:t>02/02/2015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49479-7471-4EB5-9AFC-6252BE7A061E}" type="slidenum">
              <a:rPr lang="en-GB" smtClean="0"/>
              <a:t>‹#›</a:t>
            </a:fld>
            <a:endParaRPr lang="en-GB"/>
          </a:p>
        </p:txBody>
      </p:sp>
    </p:spTree>
    <p:extLst>
      <p:ext uri="{BB962C8B-B14F-4D97-AF65-F5344CB8AC3E}">
        <p14:creationId xmlns:p14="http://schemas.microsoft.com/office/powerpoint/2010/main" val="2391707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hinkuknow.com/" TargetMode="External"/><Relationship Id="rId7" Type="http://schemas.openxmlformats.org/officeDocument/2006/relationships/hyperlink" Target="http://www.iwf.org.uk/" TargetMode="External"/><Relationship Id="rId2" Type="http://schemas.openxmlformats.org/officeDocument/2006/relationships/hyperlink" Target="http://www.parentscentre.gov.uk/" TargetMode="External"/><Relationship Id="rId1" Type="http://schemas.openxmlformats.org/officeDocument/2006/relationships/slideLayout" Target="../slideLayouts/slideLayout7.xml"/><Relationship Id="rId6" Type="http://schemas.openxmlformats.org/officeDocument/2006/relationships/hyperlink" Target="http://www.bbc.co.uk/webwise/" TargetMode="External"/><Relationship Id="rId5" Type="http://schemas.openxmlformats.org/officeDocument/2006/relationships/hyperlink" Target="http://www.childnet-int.org/" TargetMode="External"/><Relationship Id="rId4" Type="http://schemas.openxmlformats.org/officeDocument/2006/relationships/hyperlink" Target="http://www.getnetwise.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E-safety at Coates </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endParaRPr lang="en-GB" dirty="0"/>
          </a:p>
        </p:txBody>
      </p:sp>
      <p:pic>
        <p:nvPicPr>
          <p:cNvPr id="1026" name="Picture 2" descr="Coates Primary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00" y="92182"/>
            <a:ext cx="9109999" cy="1028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34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61950" y="1828800"/>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ct val="0"/>
              </a:spcBef>
            </a:pPr>
            <a:r>
              <a:rPr lang="en-GB" altLang="en-US" sz="2400" smtClean="0">
                <a:latin typeface="Comic Sans MS" panose="030F0702030302020204" pitchFamily="66" charset="0"/>
              </a:rPr>
              <a:t>Podcasting is publishing radio style sound recordings on a website. It’s like a radio show stored as an MP3 file. </a:t>
            </a:r>
          </a:p>
          <a:p>
            <a:pPr>
              <a:spcBef>
                <a:spcPct val="0"/>
              </a:spcBef>
              <a:buFontTx/>
              <a:buNone/>
            </a:pPr>
            <a:endParaRPr lang="en-GB" altLang="en-US" sz="2400" smtClean="0">
              <a:latin typeface="Comic Sans MS" panose="030F0702030302020204" pitchFamily="66" charset="0"/>
            </a:endParaRPr>
          </a:p>
          <a:p>
            <a:pPr>
              <a:spcBef>
                <a:spcPct val="0"/>
              </a:spcBef>
            </a:pPr>
            <a:r>
              <a:rPr lang="en-GB" altLang="en-US" sz="2400" smtClean="0">
                <a:latin typeface="Comic Sans MS" panose="030F0702030302020204" pitchFamily="66" charset="0"/>
              </a:rPr>
              <a:t>By podcasting, you can broadcast to the world without the need for specialist equipment or a licence.</a:t>
            </a:r>
            <a:r>
              <a:rPr lang="en-GB" altLang="en-US" smtClean="0">
                <a:latin typeface="Comic Sans MS" panose="030F0702030302020204" pitchFamily="66" charset="0"/>
              </a:rPr>
              <a:t>  </a:t>
            </a:r>
            <a:br>
              <a:rPr lang="en-GB" altLang="en-US" smtClean="0">
                <a:latin typeface="Comic Sans MS" panose="030F0702030302020204" pitchFamily="66" charset="0"/>
              </a:rPr>
            </a:br>
            <a:endParaRPr lang="en-GB" altLang="en-US" smtClean="0">
              <a:latin typeface="Comic Sans MS" panose="030F0702030302020204" pitchFamily="66" charset="0"/>
            </a:endParaRPr>
          </a:p>
          <a:p>
            <a:pPr>
              <a:spcBef>
                <a:spcPct val="0"/>
              </a:spcBef>
            </a:pPr>
            <a:r>
              <a:rPr lang="en-GB" altLang="en-US" sz="2400" smtClean="0">
                <a:latin typeface="Comic Sans MS" panose="030F0702030302020204" pitchFamily="66" charset="0"/>
              </a:rPr>
              <a:t>It is a great way to share work</a:t>
            </a:r>
          </a:p>
          <a:p>
            <a:pPr>
              <a:spcBef>
                <a:spcPct val="0"/>
              </a:spcBef>
              <a:buFontTx/>
              <a:buNone/>
            </a:pPr>
            <a:endParaRPr lang="en-GB" altLang="en-US">
              <a:latin typeface="Comic Sans MS" panose="030F0702030302020204" pitchFamily="66" charset="0"/>
            </a:endParaRPr>
          </a:p>
        </p:txBody>
      </p:sp>
      <p:sp>
        <p:nvSpPr>
          <p:cNvPr id="3" name="AutoShape 5"/>
          <p:cNvSpPr>
            <a:spLocks noChangeArrowheads="1"/>
          </p:cNvSpPr>
          <p:nvPr/>
        </p:nvSpPr>
        <p:spPr bwMode="auto">
          <a:xfrm>
            <a:off x="384175" y="257175"/>
            <a:ext cx="2387600" cy="1382713"/>
          </a:xfrm>
          <a:prstGeom prst="plus">
            <a:avLst>
              <a:gd name="adj" fmla="val 25000"/>
            </a:avLst>
          </a:prstGeom>
          <a:solidFill>
            <a:srgbClr val="00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Podcasting</a:t>
            </a:r>
          </a:p>
        </p:txBody>
      </p:sp>
      <p:sp>
        <p:nvSpPr>
          <p:cNvPr id="4" name="AutoShape 8"/>
          <p:cNvSpPr>
            <a:spLocks noChangeArrowheads="1"/>
          </p:cNvSpPr>
          <p:nvPr/>
        </p:nvSpPr>
        <p:spPr bwMode="auto">
          <a:xfrm>
            <a:off x="5796136" y="4354372"/>
            <a:ext cx="3281362" cy="1539875"/>
          </a:xfrm>
          <a:prstGeom prst="wedgeEllipseCallout">
            <a:avLst>
              <a:gd name="adj1" fmla="val -75111"/>
              <a:gd name="adj2" fmla="val -80722"/>
            </a:avLst>
          </a:prstGeom>
          <a:solidFill>
            <a:srgbClr val="00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sz="2400" b="1" dirty="0">
                <a:solidFill>
                  <a:srgbClr val="4D4D4D"/>
                </a:solidFill>
                <a:latin typeface="Comic Sans MS" panose="030F0702030302020204" pitchFamily="66" charset="0"/>
              </a:rPr>
              <a:t>Podcast’ (from ‘</a:t>
            </a:r>
            <a:r>
              <a:rPr lang="en-GB" altLang="en-US" sz="2400" b="1" dirty="0" err="1">
                <a:solidFill>
                  <a:srgbClr val="4D4D4D"/>
                </a:solidFill>
                <a:latin typeface="Comic Sans MS" panose="030F0702030302020204" pitchFamily="66" charset="0"/>
              </a:rPr>
              <a:t>ipod</a:t>
            </a:r>
            <a:r>
              <a:rPr lang="en-GB" altLang="en-US" sz="2400" b="1" dirty="0">
                <a:solidFill>
                  <a:srgbClr val="4D4D4D"/>
                </a:solidFill>
                <a:latin typeface="Comic Sans MS" panose="030F0702030302020204" pitchFamily="66" charset="0"/>
              </a:rPr>
              <a:t>’ and ‘broadcast’)</a:t>
            </a:r>
          </a:p>
        </p:txBody>
      </p:sp>
    </p:spTree>
    <p:extLst>
      <p:ext uri="{BB962C8B-B14F-4D97-AF65-F5344CB8AC3E}">
        <p14:creationId xmlns:p14="http://schemas.microsoft.com/office/powerpoint/2010/main" val="3916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76238" y="1946275"/>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b="1" smtClean="0">
                <a:latin typeface="Comic Sans MS" panose="030F0702030302020204" pitchFamily="66" charset="0"/>
              </a:rPr>
              <a:t>Chat Rooms</a:t>
            </a:r>
            <a:r>
              <a:rPr lang="en-GB" altLang="en-US" sz="2400" smtClean="0">
                <a:latin typeface="Comic Sans MS" panose="030F0702030302020204" pitchFamily="66" charset="0"/>
              </a:rPr>
              <a:t> are websites or  part of websites that provide an area for communities with common interests to chat in real time.  Many </a:t>
            </a:r>
            <a:r>
              <a:rPr lang="en-GB" altLang="en-US" sz="2400" b="1" smtClean="0">
                <a:latin typeface="Comic Sans MS" panose="030F0702030302020204" pitchFamily="66" charset="0"/>
                <a:sym typeface="Wingdings" pitchFamily="2" charset="2"/>
              </a:rPr>
              <a:t></a:t>
            </a:r>
            <a:r>
              <a:rPr lang="en-GB" altLang="en-US" sz="2400" smtClean="0">
                <a:latin typeface="Comic Sans MS" panose="030F0702030302020204" pitchFamily="66" charset="0"/>
                <a:sym typeface="Wingdings" pitchFamily="2" charset="2"/>
              </a:rPr>
              <a:t> Many</a:t>
            </a:r>
            <a:r>
              <a:rPr lang="en-GB" altLang="en-US" sz="2400" b="1" smtClean="0">
                <a:latin typeface="Comic Sans MS" panose="030F0702030302020204" pitchFamily="66" charset="0"/>
              </a:rPr>
              <a:t> </a:t>
            </a:r>
            <a:br>
              <a:rPr lang="en-GB" altLang="en-US" sz="2400" b="1" smtClean="0">
                <a:latin typeface="Comic Sans MS" panose="030F0702030302020204" pitchFamily="66" charset="0"/>
              </a:rPr>
            </a:br>
            <a:endParaRPr lang="en-GB" altLang="en-US" sz="2400" b="1" smtClean="0">
              <a:latin typeface="Comic Sans MS" panose="030F0702030302020204" pitchFamily="66" charset="0"/>
            </a:endParaRPr>
          </a:p>
          <a:p>
            <a:r>
              <a:rPr lang="en-GB" altLang="en-US" sz="2400" b="1" smtClean="0">
                <a:latin typeface="Comic Sans MS" panose="030F0702030302020204" pitchFamily="66" charset="0"/>
              </a:rPr>
              <a:t>Instant Messaging</a:t>
            </a:r>
            <a:r>
              <a:rPr lang="en-GB" altLang="en-US" sz="2400" smtClean="0">
                <a:latin typeface="Comic Sans MS" panose="030F0702030302020204" pitchFamily="66" charset="0"/>
              </a:rPr>
              <a:t> IM is a way of communicating with another individual in real time across the internet using text-based not voice communication.  One </a:t>
            </a:r>
            <a:r>
              <a:rPr lang="en-GB" altLang="en-US" sz="2400" b="1" smtClean="0">
                <a:latin typeface="Comic Sans MS" panose="030F0702030302020204" pitchFamily="66" charset="0"/>
                <a:sym typeface="Wingdings" pitchFamily="2" charset="2"/>
              </a:rPr>
              <a:t></a:t>
            </a:r>
            <a:r>
              <a:rPr lang="en-GB" altLang="en-US" sz="2400" smtClean="0">
                <a:latin typeface="Comic Sans MS" panose="030F0702030302020204" pitchFamily="66" charset="0"/>
              </a:rPr>
              <a:t> One</a:t>
            </a:r>
            <a:br>
              <a:rPr lang="en-GB" altLang="en-US" sz="2400" smtClean="0">
                <a:latin typeface="Comic Sans MS" panose="030F0702030302020204" pitchFamily="66" charset="0"/>
              </a:rPr>
            </a:br>
            <a:r>
              <a:rPr lang="en-GB" altLang="en-US" sz="2400" smtClean="0">
                <a:latin typeface="Comic Sans MS" panose="030F0702030302020204" pitchFamily="66" charset="0"/>
              </a:rPr>
              <a:t/>
            </a:r>
            <a:br>
              <a:rPr lang="en-GB" altLang="en-US" sz="2400" smtClean="0">
                <a:latin typeface="Comic Sans MS" panose="030F0702030302020204" pitchFamily="66" charset="0"/>
              </a:rPr>
            </a:br>
            <a:endParaRPr lang="en-GB" altLang="en-US" sz="2400" smtClean="0">
              <a:latin typeface="Comic Sans MS" panose="030F0702030302020204" pitchFamily="66" charset="0"/>
            </a:endParaRPr>
          </a:p>
          <a:p>
            <a:endParaRPr lang="en-GB" altLang="en-US" sz="2400">
              <a:latin typeface="Comic Sans MS" panose="030F0702030302020204" pitchFamily="66" charset="0"/>
              <a:sym typeface="Wingdings" pitchFamily="2" charset="2"/>
            </a:endParaRPr>
          </a:p>
        </p:txBody>
      </p:sp>
      <p:sp>
        <p:nvSpPr>
          <p:cNvPr id="3" name="Text Box 6"/>
          <p:cNvSpPr txBox="1">
            <a:spLocks noChangeArrowheads="1"/>
          </p:cNvSpPr>
          <p:nvPr/>
        </p:nvSpPr>
        <p:spPr bwMode="auto">
          <a:xfrm>
            <a:off x="552450" y="5162550"/>
            <a:ext cx="6362700" cy="1246188"/>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70000"/>
              </a:spcBef>
            </a:pPr>
            <a:r>
              <a:rPr lang="en-GB" altLang="en-US">
                <a:latin typeface="Comic Sans MS" panose="030F0702030302020204" pitchFamily="66" charset="0"/>
              </a:rPr>
              <a:t>79% of children use IM</a:t>
            </a:r>
          </a:p>
          <a:p>
            <a:pPr>
              <a:spcBef>
                <a:spcPct val="70000"/>
              </a:spcBef>
            </a:pPr>
            <a:r>
              <a:rPr lang="en-GB" altLang="en-US">
                <a:latin typeface="Comic Sans MS" panose="030F0702030302020204" pitchFamily="66" charset="0"/>
              </a:rPr>
              <a:t>29% of parents don’t know what IM is</a:t>
            </a:r>
          </a:p>
          <a:p>
            <a:pPr>
              <a:spcBef>
                <a:spcPct val="50000"/>
              </a:spcBef>
            </a:pPr>
            <a:r>
              <a:rPr lang="en-GB" altLang="en-US" b="1">
                <a:latin typeface="Comic Sans MS" panose="030F0702030302020204" pitchFamily="66" charset="0"/>
              </a:rPr>
              <a:t>Get I.T. safe  NCH 2006  11 – 16 year olds</a:t>
            </a:r>
          </a:p>
        </p:txBody>
      </p:sp>
      <p:sp>
        <p:nvSpPr>
          <p:cNvPr id="4" name="AutoShape 4"/>
          <p:cNvSpPr>
            <a:spLocks noChangeArrowheads="1"/>
          </p:cNvSpPr>
          <p:nvPr/>
        </p:nvSpPr>
        <p:spPr bwMode="auto">
          <a:xfrm>
            <a:off x="342900" y="184150"/>
            <a:ext cx="2387600" cy="1382713"/>
          </a:xfrm>
          <a:prstGeom prst="plus">
            <a:avLst>
              <a:gd name="adj" fmla="val 25000"/>
            </a:avLst>
          </a:prstGeom>
          <a:solidFill>
            <a:srgbClr val="00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Chat Rooms</a:t>
            </a:r>
          </a:p>
        </p:txBody>
      </p:sp>
      <p:sp>
        <p:nvSpPr>
          <p:cNvPr id="5" name="AutoShape 5"/>
          <p:cNvSpPr>
            <a:spLocks noChangeArrowheads="1"/>
          </p:cNvSpPr>
          <p:nvPr/>
        </p:nvSpPr>
        <p:spPr bwMode="auto">
          <a:xfrm>
            <a:off x="6207125" y="209550"/>
            <a:ext cx="2387600" cy="1382713"/>
          </a:xfrm>
          <a:prstGeom prst="plus">
            <a:avLst>
              <a:gd name="adj" fmla="val 25000"/>
            </a:avLst>
          </a:prstGeom>
          <a:solidFill>
            <a:srgbClr val="00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Instant </a:t>
            </a:r>
          </a:p>
          <a:p>
            <a:pPr algn="ctr"/>
            <a:r>
              <a:rPr lang="en-GB" altLang="en-US" sz="2400" b="1" dirty="0">
                <a:latin typeface="Comic Sans MS" panose="030F0702030302020204" pitchFamily="66" charset="0"/>
              </a:rPr>
              <a:t>messaging</a:t>
            </a:r>
          </a:p>
        </p:txBody>
      </p:sp>
    </p:spTree>
    <p:extLst>
      <p:ext uri="{BB962C8B-B14F-4D97-AF65-F5344CB8AC3E}">
        <p14:creationId xmlns:p14="http://schemas.microsoft.com/office/powerpoint/2010/main" val="3904363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60363" y="1597025"/>
            <a:ext cx="8135937"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smtClean="0">
                <a:latin typeface="Comic Sans MS" panose="030F0702030302020204" pitchFamily="66" charset="0"/>
              </a:rPr>
              <a:t>Games are played by all ages with regular players spending 11 hours per week </a:t>
            </a:r>
          </a:p>
          <a:p>
            <a:r>
              <a:rPr lang="en-GB" altLang="en-US" sz="2400" smtClean="0">
                <a:latin typeface="Comic Sans MS" panose="030F0702030302020204" pitchFamily="66" charset="0"/>
              </a:rPr>
              <a:t>Role-play, adventure and life simulations are becoming very popular</a:t>
            </a:r>
          </a:p>
          <a:p>
            <a:r>
              <a:rPr lang="en-GB" altLang="en-US" sz="2400" smtClean="0">
                <a:latin typeface="Comic Sans MS" panose="030F0702030302020204" pitchFamily="66" charset="0"/>
              </a:rPr>
              <a:t>Added extra elements of self-expression and personalisation</a:t>
            </a:r>
          </a:p>
          <a:p>
            <a:r>
              <a:rPr lang="en-GB" altLang="en-US" sz="2400" smtClean="0">
                <a:latin typeface="Comic Sans MS" panose="030F0702030302020204" pitchFamily="66" charset="0"/>
              </a:rPr>
              <a:t>Play on-line with other gamers from around the world</a:t>
            </a:r>
          </a:p>
          <a:p>
            <a:r>
              <a:rPr lang="en-GB" altLang="en-US" sz="2400" smtClean="0">
                <a:latin typeface="Comic Sans MS" panose="030F0702030302020204" pitchFamily="66" charset="0"/>
              </a:rPr>
              <a:t>Play in real-time</a:t>
            </a:r>
            <a:endParaRPr lang="en-GB" altLang="en-US" sz="2400">
              <a:latin typeface="Comic Sans MS" panose="030F0702030302020204" pitchFamily="66" charset="0"/>
            </a:endParaRPr>
          </a:p>
        </p:txBody>
      </p:sp>
      <p:sp>
        <p:nvSpPr>
          <p:cNvPr id="3" name="AutoShape 4"/>
          <p:cNvSpPr>
            <a:spLocks noChangeArrowheads="1"/>
          </p:cNvSpPr>
          <p:nvPr/>
        </p:nvSpPr>
        <p:spPr bwMode="auto">
          <a:xfrm>
            <a:off x="431800" y="185738"/>
            <a:ext cx="2387600" cy="1382712"/>
          </a:xfrm>
          <a:prstGeom prst="plus">
            <a:avLst>
              <a:gd name="adj" fmla="val 25000"/>
            </a:avLst>
          </a:prstGeom>
          <a:solidFill>
            <a:srgbClr val="CCFF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Gaming sites</a:t>
            </a:r>
          </a:p>
        </p:txBody>
      </p:sp>
      <p:sp>
        <p:nvSpPr>
          <p:cNvPr id="4" name="Text Box 5"/>
          <p:cNvSpPr txBox="1">
            <a:spLocks noChangeArrowheads="1"/>
          </p:cNvSpPr>
          <p:nvPr/>
        </p:nvSpPr>
        <p:spPr bwMode="auto">
          <a:xfrm>
            <a:off x="449263" y="5240338"/>
            <a:ext cx="6821487" cy="641350"/>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latin typeface="Comic Sans MS" panose="030F0702030302020204" pitchFamily="66" charset="0"/>
              </a:rPr>
              <a:t>Half of children aged 8 to 15 own a games console, while a further third use one in the household - Ofcom report 2006. </a:t>
            </a:r>
          </a:p>
        </p:txBody>
      </p:sp>
    </p:spTree>
    <p:extLst>
      <p:ext uri="{BB962C8B-B14F-4D97-AF65-F5344CB8AC3E}">
        <p14:creationId xmlns:p14="http://schemas.microsoft.com/office/powerpoint/2010/main" val="41886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5929227" y="603435"/>
            <a:ext cx="2343150" cy="1047750"/>
          </a:xfrm>
          <a:prstGeom prst="rect">
            <a:avLst/>
          </a:prstGeom>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3" name="AutoShape 6"/>
          <p:cNvSpPr>
            <a:spLocks noChangeArrowheads="1"/>
          </p:cNvSpPr>
          <p:nvPr/>
        </p:nvSpPr>
        <p:spPr bwMode="auto">
          <a:xfrm>
            <a:off x="215900" y="242306"/>
            <a:ext cx="2387600" cy="1382713"/>
          </a:xfrm>
          <a:prstGeom prst="plus">
            <a:avLst>
              <a:gd name="adj" fmla="val 25000"/>
            </a:avLst>
          </a:prstGeom>
          <a:solidFill>
            <a:srgbClr val="FF9933"/>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Video </a:t>
            </a:r>
          </a:p>
          <a:p>
            <a:pPr algn="ctr"/>
            <a:r>
              <a:rPr lang="en-GB" altLang="en-US" sz="2400" b="1">
                <a:latin typeface="Comic Sans MS" panose="030F0702030302020204" pitchFamily="66" charset="0"/>
              </a:rPr>
              <a:t>broadcasting</a:t>
            </a:r>
          </a:p>
        </p:txBody>
      </p:sp>
      <p:pic>
        <p:nvPicPr>
          <p:cNvPr id="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3275856" y="355785"/>
            <a:ext cx="2686050" cy="1295400"/>
          </a:xfrm>
          <a:prstGeom prst="rect">
            <a:avLst/>
          </a:prstGeom>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4816475"/>
            <a:ext cx="1781175" cy="10572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txBox="1">
            <a:spLocks noChangeArrowheads="1"/>
          </p:cNvSpPr>
          <p:nvPr/>
        </p:nvSpPr>
        <p:spPr>
          <a:xfrm>
            <a:off x="490538" y="1409700"/>
            <a:ext cx="7904162"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altLang="en-US" sz="2400" dirty="0" smtClean="0">
              <a:latin typeface="Comic Sans MS" panose="030F0702030302020204" pitchFamily="66" charset="0"/>
            </a:endParaRPr>
          </a:p>
          <a:p>
            <a:r>
              <a:rPr lang="en-GB" altLang="en-US" sz="2400" dirty="0" smtClean="0">
                <a:latin typeface="Comic Sans MS" panose="030F0702030302020204" pitchFamily="66" charset="0"/>
              </a:rPr>
              <a:t>Video sharing websites are where users </a:t>
            </a:r>
            <a:br>
              <a:rPr lang="en-GB" altLang="en-US" sz="2400" dirty="0" smtClean="0">
                <a:latin typeface="Comic Sans MS" panose="030F0702030302020204" pitchFamily="66" charset="0"/>
              </a:rPr>
            </a:br>
            <a:r>
              <a:rPr lang="en-GB" altLang="en-US" sz="2400" dirty="0" smtClean="0">
                <a:latin typeface="Comic Sans MS" panose="030F0702030302020204" pitchFamily="66" charset="0"/>
              </a:rPr>
              <a:t>can upload, view and share video clips</a:t>
            </a:r>
          </a:p>
          <a:p>
            <a:r>
              <a:rPr lang="en-GB" altLang="en-US" sz="2400" dirty="0" smtClean="0">
                <a:latin typeface="Comic Sans MS" panose="030F0702030302020204" pitchFamily="66" charset="0"/>
              </a:rPr>
              <a:t>Videos can be rated and the number of times viewed recorded </a:t>
            </a:r>
          </a:p>
          <a:p>
            <a:r>
              <a:rPr lang="en-GB" altLang="en-US" sz="2400" dirty="0" smtClean="0">
                <a:latin typeface="Comic Sans MS" panose="030F0702030302020204" pitchFamily="66" charset="0"/>
              </a:rPr>
              <a:t>Video recorded with mobile phones can easily upload </a:t>
            </a:r>
          </a:p>
          <a:p>
            <a:r>
              <a:rPr lang="en-GB" altLang="en-US" sz="2400" dirty="0" smtClean="0">
                <a:latin typeface="Comic Sans MS" panose="030F0702030302020204" pitchFamily="66" charset="0"/>
              </a:rPr>
              <a:t>YouTube is one of the ten most popular websites</a:t>
            </a:r>
          </a:p>
          <a:p>
            <a:endParaRPr lang="en-GB" altLang="en-US" sz="2400" dirty="0" smtClean="0">
              <a:latin typeface="Comic Sans MS" panose="030F0702030302020204" pitchFamily="66" charset="0"/>
            </a:endParaRPr>
          </a:p>
          <a:p>
            <a:endParaRPr lang="en-GB" altLang="en-US" sz="2400" dirty="0">
              <a:latin typeface="Comic Sans MS" panose="030F0702030302020204" pitchFamily="66" charset="0"/>
            </a:endParaRPr>
          </a:p>
        </p:txBody>
      </p:sp>
    </p:spTree>
    <p:extLst>
      <p:ext uri="{BB962C8B-B14F-4D97-AF65-F5344CB8AC3E}">
        <p14:creationId xmlns:p14="http://schemas.microsoft.com/office/powerpoint/2010/main" val="170573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940300" y="461963"/>
            <a:ext cx="2619375" cy="1228725"/>
          </a:xfrm>
          <a:prstGeom prst="rect">
            <a:avLst/>
          </a:prstGeom>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9313" y="325438"/>
            <a:ext cx="1866900" cy="92392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
          <p:cNvSpPr>
            <a:spLocks noChangeArrowheads="1"/>
          </p:cNvSpPr>
          <p:nvPr/>
        </p:nvSpPr>
        <p:spPr bwMode="auto">
          <a:xfrm>
            <a:off x="336550" y="412750"/>
            <a:ext cx="2387600" cy="1382713"/>
          </a:xfrm>
          <a:prstGeom prst="plus">
            <a:avLst>
              <a:gd name="adj" fmla="val 25000"/>
            </a:avLst>
          </a:prstGeom>
          <a:solidFill>
            <a:srgbClr val="FF00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Social </a:t>
            </a:r>
          </a:p>
          <a:p>
            <a:pPr algn="ctr"/>
            <a:r>
              <a:rPr lang="en-GB" altLang="en-US" sz="2400" b="1" dirty="0">
                <a:latin typeface="Comic Sans MS" panose="030F0702030302020204" pitchFamily="66" charset="0"/>
              </a:rPr>
              <a:t>networking</a:t>
            </a:r>
          </a:p>
        </p:txBody>
      </p:sp>
      <p:pic>
        <p:nvPicPr>
          <p:cNvPr id="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6697663" y="0"/>
            <a:ext cx="2446337" cy="2171700"/>
          </a:xfrm>
          <a:prstGeom prst="rect">
            <a:avLst/>
          </a:prstGeom>
        </p:spPr>
      </p:pic>
      <p:sp>
        <p:nvSpPr>
          <p:cNvPr id="6" name="Text Box 8"/>
          <p:cNvSpPr txBox="1">
            <a:spLocks noChangeArrowheads="1"/>
          </p:cNvSpPr>
          <p:nvPr/>
        </p:nvSpPr>
        <p:spPr bwMode="auto">
          <a:xfrm>
            <a:off x="392113" y="2074863"/>
            <a:ext cx="7678737" cy="541686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GB" altLang="en-US" dirty="0">
                <a:latin typeface="Comic Sans MS" panose="030F0702030302020204" pitchFamily="66" charset="0"/>
              </a:rPr>
              <a:t> </a:t>
            </a:r>
            <a:r>
              <a:rPr lang="en-GB" altLang="en-US" sz="2000" dirty="0">
                <a:latin typeface="Comic Sans MS" panose="030F0702030302020204" pitchFamily="66" charset="0"/>
              </a:rPr>
              <a:t>Based on the idea of networking with friends and friends of friends</a:t>
            </a:r>
          </a:p>
          <a:p>
            <a:pPr>
              <a:spcBef>
                <a:spcPct val="50000"/>
              </a:spcBef>
              <a:buFontTx/>
              <a:buChar char="•"/>
            </a:pPr>
            <a:r>
              <a:rPr lang="en-GB" altLang="en-US" sz="2000" dirty="0">
                <a:latin typeface="Comic Sans MS" panose="030F0702030302020204" pitchFamily="66" charset="0"/>
              </a:rPr>
              <a:t> In March 2006 </a:t>
            </a:r>
            <a:r>
              <a:rPr lang="en-GB" altLang="en-US" sz="2000" dirty="0" err="1">
                <a:latin typeface="Comic Sans MS" panose="030F0702030302020204" pitchFamily="66" charset="0"/>
              </a:rPr>
              <a:t>MySpace</a:t>
            </a:r>
            <a:r>
              <a:rPr lang="en-GB" altLang="en-US" sz="2000" dirty="0">
                <a:latin typeface="Comic Sans MS" panose="030F0702030302020204" pitchFamily="66" charset="0"/>
              </a:rPr>
              <a:t> (Rupert Murdoch owned) overtook the BBC website in visitor numbers and now has 5.2 million UK users</a:t>
            </a:r>
            <a:br>
              <a:rPr lang="en-GB" altLang="en-US" sz="2000" dirty="0">
                <a:latin typeface="Comic Sans MS" panose="030F0702030302020204" pitchFamily="66" charset="0"/>
              </a:rPr>
            </a:br>
            <a:endParaRPr lang="en-GB" altLang="en-US" sz="2000" dirty="0">
              <a:latin typeface="Comic Sans MS" panose="030F0702030302020204" pitchFamily="66" charset="0"/>
            </a:endParaRPr>
          </a:p>
          <a:p>
            <a:pPr>
              <a:lnSpc>
                <a:spcPct val="80000"/>
              </a:lnSpc>
              <a:spcBef>
                <a:spcPct val="30000"/>
              </a:spcBef>
              <a:buFontTx/>
              <a:buChar char="•"/>
            </a:pPr>
            <a:r>
              <a:rPr lang="en-GB" altLang="en-US" sz="2000" dirty="0">
                <a:latin typeface="Comic Sans MS" panose="030F0702030302020204" pitchFamily="66" charset="0"/>
              </a:rPr>
              <a:t> In its first year </a:t>
            </a:r>
            <a:r>
              <a:rPr lang="en-GB" altLang="en-US" sz="2000" dirty="0" err="1">
                <a:latin typeface="Comic Sans MS" panose="030F0702030302020204" pitchFamily="66" charset="0"/>
              </a:rPr>
              <a:t>Bebo</a:t>
            </a:r>
            <a:r>
              <a:rPr lang="en-GB" altLang="en-US" sz="2000" dirty="0">
                <a:latin typeface="Comic Sans MS" panose="030F0702030302020204" pitchFamily="66" charset="0"/>
              </a:rPr>
              <a:t> attracted 21.4 million registered users worldwide</a:t>
            </a:r>
          </a:p>
          <a:p>
            <a:pPr>
              <a:spcBef>
                <a:spcPct val="50000"/>
              </a:spcBef>
              <a:buFontTx/>
              <a:buChar char="•"/>
            </a:pPr>
            <a:r>
              <a:rPr lang="en-GB" altLang="en-US" sz="2000" dirty="0">
                <a:latin typeface="Comic Sans MS" panose="030F0702030302020204" pitchFamily="66" charset="0"/>
              </a:rPr>
              <a:t> US banned social networking sites within all public institutions</a:t>
            </a:r>
          </a:p>
          <a:p>
            <a:pPr>
              <a:spcBef>
                <a:spcPct val="50000"/>
              </a:spcBef>
              <a:buFontTx/>
              <a:buChar char="•"/>
            </a:pPr>
            <a:r>
              <a:rPr lang="en-GB" altLang="en-US" sz="2000" dirty="0">
                <a:latin typeface="Comic Sans MS" panose="030F0702030302020204" pitchFamily="66" charset="0"/>
              </a:rPr>
              <a:t> Survey of 13-18 </a:t>
            </a:r>
            <a:r>
              <a:rPr lang="en-GB" altLang="en-US" sz="2000" dirty="0" err="1">
                <a:latin typeface="Comic Sans MS" panose="030F0702030302020204" pitchFamily="66" charset="0"/>
              </a:rPr>
              <a:t>yrs</a:t>
            </a:r>
            <a:r>
              <a:rPr lang="en-GB" altLang="en-US" sz="2000" dirty="0">
                <a:latin typeface="Comic Sans MS" panose="030F0702030302020204" pitchFamily="66" charset="0"/>
              </a:rPr>
              <a:t>: average number of ‘friends’ (SNS) = 75; of IM buddies = 52, mobile contacts = 38 </a:t>
            </a:r>
            <a:br>
              <a:rPr lang="en-GB" altLang="en-US" sz="2000" dirty="0">
                <a:latin typeface="Comic Sans MS" panose="030F0702030302020204" pitchFamily="66" charset="0"/>
              </a:rPr>
            </a:br>
            <a:r>
              <a:rPr lang="en-GB" altLang="en-US" sz="2000" dirty="0">
                <a:latin typeface="Comic Sans MS" panose="030F0702030302020204" pitchFamily="66" charset="0"/>
              </a:rPr>
              <a:t>(2006 USA survey of 1487 8-18 </a:t>
            </a:r>
            <a:r>
              <a:rPr lang="en-GB" altLang="en-US" sz="2000" dirty="0" err="1">
                <a:latin typeface="Comic Sans MS" panose="030F0702030302020204" pitchFamily="66" charset="0"/>
              </a:rPr>
              <a:t>yrs</a:t>
            </a:r>
            <a:r>
              <a:rPr lang="en-GB" altLang="en-US" sz="2000" dirty="0">
                <a:latin typeface="Comic Sans MS" panose="030F0702030302020204" pitchFamily="66" charset="0"/>
              </a:rPr>
              <a:t>) </a:t>
            </a:r>
          </a:p>
          <a:p>
            <a:pPr lvl="1">
              <a:lnSpc>
                <a:spcPct val="120000"/>
              </a:lnSpc>
              <a:spcBef>
                <a:spcPct val="20000"/>
              </a:spcBef>
              <a:buClr>
                <a:srgbClr val="FF0000"/>
              </a:buClr>
              <a:buSzPct val="150000"/>
              <a:buFont typeface="Wingdings" pitchFamily="2" charset="2"/>
              <a:buChar char="§"/>
            </a:pPr>
            <a:endParaRPr lang="en-GB" altLang="en-US" sz="2000" dirty="0">
              <a:latin typeface="Comic Sans MS" panose="030F0702030302020204" pitchFamily="66" charset="0"/>
            </a:endParaRPr>
          </a:p>
          <a:p>
            <a:pPr>
              <a:spcBef>
                <a:spcPct val="50000"/>
              </a:spcBef>
              <a:buFontTx/>
              <a:buChar char="•"/>
            </a:pP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4013088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74650" y="1917700"/>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5000"/>
              </a:lnSpc>
            </a:pPr>
            <a:r>
              <a:rPr lang="en-GB" altLang="en-US" sz="2400" dirty="0" smtClean="0">
                <a:latin typeface="Comic Sans MS" panose="030F0702030302020204" pitchFamily="66" charset="0"/>
              </a:rPr>
              <a:t>File-sharing or peer-to-peer (P2P) are terms used to describe sharing files (resources) directly between computers.</a:t>
            </a:r>
          </a:p>
          <a:p>
            <a:pPr>
              <a:lnSpc>
                <a:spcPct val="85000"/>
              </a:lnSpc>
            </a:pPr>
            <a:r>
              <a:rPr lang="en-GB" altLang="en-US" sz="2400" dirty="0" smtClean="0">
                <a:latin typeface="Comic Sans MS" panose="030F0702030302020204" pitchFamily="66" charset="0"/>
              </a:rPr>
              <a:t>To get started you will need to download P2P software from a website</a:t>
            </a:r>
          </a:p>
          <a:p>
            <a:pPr>
              <a:lnSpc>
                <a:spcPct val="85000"/>
              </a:lnSpc>
            </a:pPr>
            <a:r>
              <a:rPr lang="en-GB" altLang="en-US" sz="2400" dirty="0" smtClean="0">
                <a:latin typeface="Comic Sans MS" panose="030F0702030302020204" pitchFamily="66" charset="0"/>
              </a:rPr>
              <a:t>This software creates  a ‘shared media’ folder on your computer from which other P2P users can access your files</a:t>
            </a:r>
          </a:p>
          <a:p>
            <a:pPr>
              <a:lnSpc>
                <a:spcPct val="85000"/>
              </a:lnSpc>
            </a:pPr>
            <a:r>
              <a:rPr lang="en-GB" altLang="en-US" sz="2400" dirty="0" smtClean="0">
                <a:latin typeface="Comic Sans MS" panose="030F0702030302020204" pitchFamily="66" charset="0"/>
              </a:rPr>
              <a:t>You can then exchange music, videos, games </a:t>
            </a:r>
            <a:r>
              <a:rPr lang="en-GB" altLang="en-US" sz="2400" dirty="0" err="1" smtClean="0">
                <a:latin typeface="Comic Sans MS" panose="030F0702030302020204" pitchFamily="66" charset="0"/>
              </a:rPr>
              <a:t>etc</a:t>
            </a:r>
            <a:r>
              <a:rPr lang="en-GB" altLang="en-US" sz="2400" dirty="0" smtClean="0">
                <a:latin typeface="Comic Sans MS" panose="030F0702030302020204" pitchFamily="66" charset="0"/>
              </a:rPr>
              <a:t> with other P2P users</a:t>
            </a:r>
          </a:p>
          <a:p>
            <a:pPr>
              <a:lnSpc>
                <a:spcPct val="85000"/>
              </a:lnSpc>
            </a:pPr>
            <a:endParaRPr lang="en-GB" altLang="en-US" sz="2400" dirty="0" smtClean="0"/>
          </a:p>
          <a:p>
            <a:pPr>
              <a:lnSpc>
                <a:spcPct val="85000"/>
              </a:lnSpc>
              <a:buFontTx/>
              <a:buNone/>
            </a:pPr>
            <a:endParaRPr lang="en-GB" altLang="en-US" sz="2400" dirty="0"/>
          </a:p>
        </p:txBody>
      </p:sp>
      <p:sp>
        <p:nvSpPr>
          <p:cNvPr id="3" name="AutoShape 4"/>
          <p:cNvSpPr>
            <a:spLocks noChangeArrowheads="1"/>
          </p:cNvSpPr>
          <p:nvPr/>
        </p:nvSpPr>
        <p:spPr bwMode="auto">
          <a:xfrm>
            <a:off x="557213" y="252413"/>
            <a:ext cx="2387600" cy="1382712"/>
          </a:xfrm>
          <a:prstGeom prst="plus">
            <a:avLst>
              <a:gd name="adj" fmla="val 25000"/>
            </a:avLst>
          </a:prstGeom>
          <a:solidFill>
            <a:srgbClr val="FF66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P2P</a:t>
            </a:r>
          </a:p>
          <a:p>
            <a:pPr algn="ctr"/>
            <a:r>
              <a:rPr lang="en-GB" altLang="en-US" sz="2400" b="1" dirty="0">
                <a:latin typeface="Comic Sans MS" panose="030F0702030302020204" pitchFamily="66" charset="0"/>
              </a:rPr>
              <a:t>file-sharing</a:t>
            </a:r>
          </a:p>
        </p:txBody>
      </p:sp>
    </p:spTree>
    <p:extLst>
      <p:ext uri="{BB962C8B-B14F-4D97-AF65-F5344CB8AC3E}">
        <p14:creationId xmlns:p14="http://schemas.microsoft.com/office/powerpoint/2010/main" val="349836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089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A test….</a:t>
            </a:r>
            <a:endParaRPr lang="en-GB" altLang="en-US" b="1" dirty="0">
              <a:latin typeface="Comic Sans MS" panose="030F0702030302020204" pitchFamily="66" charset="0"/>
            </a:endParaRPr>
          </a:p>
        </p:txBody>
      </p:sp>
      <p:sp>
        <p:nvSpPr>
          <p:cNvPr id="3" name="Rectangle 3"/>
          <p:cNvSpPr txBox="1">
            <a:spLocks noChangeArrowheads="1"/>
          </p:cNvSpPr>
          <p:nvPr/>
        </p:nvSpPr>
        <p:spPr>
          <a:xfrm>
            <a:off x="504825" y="1493838"/>
            <a:ext cx="8093075" cy="429895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Tx/>
              <a:buNone/>
            </a:pPr>
            <a:r>
              <a:rPr lang="en-GB" altLang="en-US" sz="2400" dirty="0" smtClean="0">
                <a:latin typeface="Comic Sans MS" panose="030F0702030302020204" pitchFamily="66" charset="0"/>
              </a:rPr>
              <a:t>Can you work out these rules for safe surfing devised</a:t>
            </a:r>
          </a:p>
          <a:p>
            <a:pPr>
              <a:lnSpc>
                <a:spcPct val="90000"/>
              </a:lnSpc>
              <a:buFontTx/>
              <a:buNone/>
            </a:pPr>
            <a:r>
              <a:rPr lang="en-GB" altLang="en-US" sz="2400" dirty="0" smtClean="0">
                <a:latin typeface="Comic Sans MS" panose="030F0702030302020204" pitchFamily="66" charset="0"/>
              </a:rPr>
              <a:t>by pupils?</a:t>
            </a:r>
          </a:p>
          <a:p>
            <a:pPr>
              <a:lnSpc>
                <a:spcPct val="90000"/>
              </a:lnSpc>
              <a:buFontTx/>
              <a:buNone/>
            </a:pPr>
            <a:endParaRPr lang="en-GB" altLang="en-US" sz="2400" dirty="0" smtClean="0">
              <a:latin typeface="Comic Sans MS" panose="030F0702030302020204" pitchFamily="66" charset="0"/>
            </a:endParaRPr>
          </a:p>
          <a:p>
            <a:pPr>
              <a:lnSpc>
                <a:spcPct val="90000"/>
              </a:lnSpc>
            </a:pPr>
            <a:r>
              <a:rPr lang="en-GB" altLang="en-US" sz="2400" dirty="0" err="1" smtClean="0">
                <a:latin typeface="Comic Sans MS" panose="030F0702030302020204" pitchFamily="66" charset="0"/>
              </a:rPr>
              <a:t>Uv</a:t>
            </a:r>
            <a:r>
              <a:rPr lang="en-GB" altLang="en-US" sz="2400" dirty="0" smtClean="0">
                <a:latin typeface="Comic Sans MS" panose="030F0702030302020204" pitchFamily="66" charset="0"/>
              </a:rPr>
              <a:t> d </a:t>
            </a:r>
            <a:r>
              <a:rPr lang="en-GB" altLang="en-US" sz="2400" dirty="0" err="1" smtClean="0">
                <a:latin typeface="Comic Sans MS" panose="030F0702030302020204" pitchFamily="66" charset="0"/>
              </a:rPr>
              <a:t>ryt</a:t>
            </a:r>
            <a:r>
              <a:rPr lang="en-GB" altLang="en-US" sz="2400" dirty="0" smtClean="0">
                <a:latin typeface="Comic Sans MS" panose="030F0702030302020204" pitchFamily="66" charset="0"/>
              </a:rPr>
              <a:t> 2 feel safe </a:t>
            </a:r>
            <a:r>
              <a:rPr lang="en-GB" altLang="en-US" sz="2400" dirty="0" err="1" smtClean="0">
                <a:latin typeface="Comic Sans MS" panose="030F0702030302020204" pitchFamily="66" charset="0"/>
              </a:rPr>
              <a:t>ll</a:t>
            </a:r>
            <a:r>
              <a:rPr lang="en-GB" altLang="en-US" sz="2400" dirty="0" smtClean="0">
                <a:latin typeface="Comic Sans MS" panose="030F0702030302020204" pitchFamily="66" charset="0"/>
              </a:rPr>
              <a:t> d </a:t>
            </a:r>
            <a:r>
              <a:rPr lang="en-GB" altLang="en-US" sz="2400" dirty="0" err="1" smtClean="0">
                <a:latin typeface="Comic Sans MS" panose="030F0702030302020204" pitchFamily="66" charset="0"/>
              </a:rPr>
              <a:t>tym</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includN</a:t>
            </a:r>
            <a:r>
              <a:rPr lang="en-GB" altLang="en-US" sz="2400" dirty="0" smtClean="0">
                <a:latin typeface="Comic Sans MS" panose="030F0702030302020204" pitchFamily="66" charset="0"/>
              </a:rPr>
              <a:t> wen </a:t>
            </a:r>
            <a:r>
              <a:rPr lang="en-GB" altLang="en-US" sz="2400" dirty="0" err="1" smtClean="0">
                <a:latin typeface="Comic Sans MS" panose="030F0702030302020204" pitchFamily="66" charset="0"/>
              </a:rPr>
              <a:t>UzN</a:t>
            </a:r>
            <a:r>
              <a:rPr lang="en-GB" altLang="en-US" sz="2400" dirty="0" smtClean="0">
                <a:latin typeface="Comic Sans MS" panose="030F0702030302020204" pitchFamily="66" charset="0"/>
              </a:rPr>
              <a:t> ICT or </a:t>
            </a:r>
            <a:r>
              <a:rPr lang="en-GB" altLang="en-US" sz="2400" dirty="0" err="1" smtClean="0">
                <a:latin typeface="Comic Sans MS" panose="030F0702030302020204" pitchFamily="66" charset="0"/>
              </a:rPr>
              <a:t>yr</a:t>
            </a:r>
            <a:r>
              <a:rPr lang="en-GB" altLang="en-US" sz="2400" dirty="0" smtClean="0">
                <a:latin typeface="Comic Sans MS" panose="030F0702030302020204" pitchFamily="66" charset="0"/>
              </a:rPr>
              <a:t> mob </a:t>
            </a:r>
            <a:r>
              <a:rPr lang="en-GB" altLang="en-US" sz="2400" dirty="0" err="1" smtClean="0">
                <a:latin typeface="Comic Sans MS" panose="030F0702030302020204" pitchFamily="66" charset="0"/>
              </a:rPr>
              <a:t>ph</a:t>
            </a:r>
            <a:endParaRPr lang="en-GB" altLang="en-US" sz="2400" dirty="0" smtClean="0">
              <a:latin typeface="Comic Sans MS" panose="030F0702030302020204" pitchFamily="66" charset="0"/>
            </a:endParaRPr>
          </a:p>
          <a:p>
            <a:pPr>
              <a:lnSpc>
                <a:spcPct val="90000"/>
              </a:lnSpc>
            </a:pPr>
            <a:r>
              <a:rPr lang="en-GB" altLang="en-US" sz="2400" dirty="0" smtClean="0">
                <a:latin typeface="Comic Sans MS" panose="030F0702030302020204" pitchFamily="66" charset="0"/>
              </a:rPr>
              <a:t>Kip </a:t>
            </a:r>
            <a:r>
              <a:rPr lang="en-GB" altLang="en-US" sz="2400" dirty="0" err="1" smtClean="0">
                <a:latin typeface="Comic Sans MS" panose="030F0702030302020204" pitchFamily="66" charset="0"/>
              </a:rPr>
              <a:t>yr</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pRsNL</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dtails</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pvt.</a:t>
            </a:r>
            <a:r>
              <a:rPr lang="en-GB" altLang="en-US" sz="2400" dirty="0" smtClean="0">
                <a:latin typeface="Comic Sans MS" panose="030F0702030302020204" pitchFamily="66" charset="0"/>
              </a:rPr>
              <a:t>  Don’t </a:t>
            </a:r>
            <a:r>
              <a:rPr lang="en-GB" altLang="en-US" sz="2400" dirty="0" err="1" smtClean="0">
                <a:latin typeface="Comic Sans MS" panose="030F0702030302020204" pitchFamily="66" charset="0"/>
              </a:rPr>
              <a:t>shO</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pix</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ov</a:t>
            </a:r>
            <a:r>
              <a:rPr lang="en-GB" altLang="en-US" sz="2400" dirty="0" smtClean="0">
                <a:latin typeface="Comic Sans MS" panose="030F0702030302020204" pitchFamily="66" charset="0"/>
              </a:rPr>
              <a:t> </a:t>
            </a:r>
            <a:r>
              <a:rPr lang="en-GB" altLang="en-US" sz="2400" dirty="0" err="1" smtClean="0">
                <a:latin typeface="Comic Sans MS" panose="030F0702030302020204" pitchFamily="66" charset="0"/>
              </a:rPr>
              <a:t>yrslf</a:t>
            </a:r>
            <a:r>
              <a:rPr lang="en-GB" altLang="en-US" sz="2400" dirty="0" smtClean="0">
                <a:latin typeface="Comic Sans MS" panose="030F0702030302020204" pitchFamily="66" charset="0"/>
              </a:rPr>
              <a:t>. F? or kin w/o </a:t>
            </a:r>
            <a:r>
              <a:rPr lang="en-GB" altLang="en-US" sz="2400" dirty="0" err="1" smtClean="0">
                <a:latin typeface="Comic Sans MS" panose="030F0702030302020204" pitchFamily="66" charset="0"/>
              </a:rPr>
              <a:t>chekin</a:t>
            </a:r>
            <a:r>
              <a:rPr lang="en-GB" altLang="en-US" sz="2400" dirty="0" smtClean="0">
                <a:latin typeface="Comic Sans MS" panose="030F0702030302020204" pitchFamily="66" charset="0"/>
              </a:rPr>
              <a:t> 1</a:t>
            </a:r>
            <a:r>
              <a:rPr lang="en-GB" altLang="en-US" sz="2400" baseline="30000" dirty="0" smtClean="0">
                <a:latin typeface="Comic Sans MS" panose="030F0702030302020204" pitchFamily="66" charset="0"/>
              </a:rPr>
              <a:t>st</a:t>
            </a:r>
            <a:r>
              <a:rPr lang="en-GB" altLang="en-US" sz="2400" dirty="0" smtClean="0">
                <a:latin typeface="Comic Sans MS" panose="030F0702030302020204" pitchFamily="66" charset="0"/>
              </a:rPr>
              <a:t> W an XXX</a:t>
            </a:r>
          </a:p>
          <a:p>
            <a:pPr>
              <a:lnSpc>
                <a:spcPct val="90000"/>
              </a:lnSpc>
            </a:pPr>
            <a:r>
              <a:rPr lang="en-GB" altLang="en-US" sz="2400" dirty="0" smtClean="0">
                <a:latin typeface="Comic Sans MS" panose="030F0702030302020204" pitchFamily="66" charset="0"/>
              </a:rPr>
              <a:t>Use:</a:t>
            </a:r>
          </a:p>
          <a:p>
            <a:pPr>
              <a:lnSpc>
                <a:spcPct val="90000"/>
              </a:lnSpc>
              <a:buFontTx/>
              <a:buNone/>
            </a:pPr>
            <a:r>
              <a:rPr lang="en-GB" altLang="en-US" sz="4000" dirty="0" smtClean="0">
                <a:latin typeface="Comic Sans MS" panose="030F0702030302020204" pitchFamily="66" charset="0"/>
              </a:rPr>
              <a:t>              www.transl8it.com/</a:t>
            </a:r>
            <a:endParaRPr lang="en-GB" altLang="en-US" sz="4000" dirty="0">
              <a:latin typeface="Comic Sans MS" panose="030F0702030302020204" pitchFamily="66" charset="0"/>
            </a:endParaRPr>
          </a:p>
        </p:txBody>
      </p:sp>
      <p:sp>
        <p:nvSpPr>
          <p:cNvPr id="4" name="AutoShape 5">
            <a:hlinkClick r:id="rId3" action="ppaction://hlinksldjump"/>
          </p:cNvPr>
          <p:cNvSpPr>
            <a:spLocks noChangeArrowheads="1"/>
          </p:cNvSpPr>
          <p:nvPr/>
        </p:nvSpPr>
        <p:spPr bwMode="auto">
          <a:xfrm>
            <a:off x="6565900" y="0"/>
            <a:ext cx="2387600" cy="1382713"/>
          </a:xfrm>
          <a:prstGeom prst="plus">
            <a:avLst>
              <a:gd name="adj" fmla="val 25000"/>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Text</a:t>
            </a:r>
          </a:p>
        </p:txBody>
      </p:sp>
    </p:spTree>
    <p:extLst>
      <p:ext uri="{BB962C8B-B14F-4D97-AF65-F5344CB8AC3E}">
        <p14:creationId xmlns:p14="http://schemas.microsoft.com/office/powerpoint/2010/main" val="1242285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72281" y="266700"/>
            <a:ext cx="7977187"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smtClean="0">
                <a:latin typeface="Comic Sans MS" panose="030F0702030302020204" pitchFamily="66" charset="0"/>
              </a:rPr>
              <a:t> School                          Home</a:t>
            </a:r>
            <a:endParaRPr lang="en-GB" altLang="en-US" dirty="0">
              <a:latin typeface="Comic Sans MS" panose="030F0702030302020204" pitchFamily="66" charset="0"/>
            </a:endParaRPr>
          </a:p>
        </p:txBody>
      </p:sp>
      <p:sp>
        <p:nvSpPr>
          <p:cNvPr id="3" name="Rectangle 5"/>
          <p:cNvSpPr txBox="1">
            <a:spLocks noChangeArrowheads="1"/>
          </p:cNvSpPr>
          <p:nvPr/>
        </p:nvSpPr>
        <p:spPr>
          <a:xfrm>
            <a:off x="490538" y="1409700"/>
            <a:ext cx="3970337"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dirty="0" smtClean="0">
                <a:latin typeface="Comic Sans MS" panose="030F0702030302020204" pitchFamily="66" charset="0"/>
              </a:rPr>
              <a:t>Supervised</a:t>
            </a:r>
          </a:p>
          <a:p>
            <a:r>
              <a:rPr lang="en-GB" altLang="en-US" sz="2400" dirty="0" smtClean="0">
                <a:latin typeface="Comic Sans MS" panose="030F0702030302020204" pitchFamily="66" charset="0"/>
              </a:rPr>
              <a:t>Monitored</a:t>
            </a:r>
          </a:p>
          <a:p>
            <a:r>
              <a:rPr lang="en-GB" altLang="en-US" sz="2400" dirty="0" smtClean="0">
                <a:latin typeface="Comic Sans MS" panose="030F0702030302020204" pitchFamily="66" charset="0"/>
              </a:rPr>
              <a:t>Filtered</a:t>
            </a:r>
          </a:p>
          <a:p>
            <a:r>
              <a:rPr lang="en-GB" altLang="en-US" sz="2400" dirty="0" smtClean="0">
                <a:latin typeface="Comic Sans MS" panose="030F0702030302020204" pitchFamily="66" charset="0"/>
              </a:rPr>
              <a:t>Curriculum</a:t>
            </a:r>
          </a:p>
          <a:p>
            <a:endParaRPr lang="en-GB" altLang="en-US" sz="2400" dirty="0">
              <a:latin typeface="Comic Sans MS" panose="030F0702030302020204" pitchFamily="66" charset="0"/>
            </a:endParaRPr>
          </a:p>
        </p:txBody>
      </p:sp>
      <p:sp>
        <p:nvSpPr>
          <p:cNvPr id="4" name="Text Box 8"/>
          <p:cNvSpPr txBox="1">
            <a:spLocks noChangeArrowheads="1"/>
          </p:cNvSpPr>
          <p:nvPr/>
        </p:nvSpPr>
        <p:spPr bwMode="auto">
          <a:xfrm>
            <a:off x="6213475" y="1466850"/>
            <a:ext cx="1509713" cy="16160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10000" b="1">
                <a:solidFill>
                  <a:srgbClr val="96A800"/>
                </a:solidFill>
              </a:rPr>
              <a:t>?</a:t>
            </a:r>
          </a:p>
        </p:txBody>
      </p:sp>
      <p:sp>
        <p:nvSpPr>
          <p:cNvPr id="5" name="Text Box 9"/>
          <p:cNvSpPr txBox="1">
            <a:spLocks noChangeArrowheads="1"/>
          </p:cNvSpPr>
          <p:nvPr/>
        </p:nvSpPr>
        <p:spPr bwMode="auto">
          <a:xfrm>
            <a:off x="274638" y="3644900"/>
            <a:ext cx="7504112" cy="2428875"/>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dirty="0">
                <a:latin typeface="Comic Sans MS" panose="030F0702030302020204" pitchFamily="66" charset="0"/>
              </a:rPr>
              <a:t>75% of homes have access to the internet</a:t>
            </a:r>
          </a:p>
          <a:p>
            <a:pPr>
              <a:spcBef>
                <a:spcPct val="50000"/>
              </a:spcBef>
            </a:pPr>
            <a:r>
              <a:rPr lang="en-GB" altLang="en-US" dirty="0">
                <a:latin typeface="Comic Sans MS" panose="030F0702030302020204" pitchFamily="66" charset="0"/>
              </a:rPr>
              <a:t>19% of young people have internet access in their bedroom</a:t>
            </a:r>
          </a:p>
          <a:p>
            <a:pPr>
              <a:spcBef>
                <a:spcPct val="50000"/>
              </a:spcBef>
            </a:pPr>
            <a:r>
              <a:rPr lang="en-GB" altLang="en-US" dirty="0">
                <a:latin typeface="Comic Sans MS" panose="030F0702030302020204" pitchFamily="66" charset="0"/>
              </a:rPr>
              <a:t>More than half of all children (53%) are never or hardly supervised online by their parents / carers</a:t>
            </a:r>
          </a:p>
          <a:p>
            <a:pPr>
              <a:spcBef>
                <a:spcPct val="50000"/>
              </a:spcBef>
            </a:pPr>
            <a:r>
              <a:rPr lang="en-GB" altLang="en-US" dirty="0">
                <a:latin typeface="Comic Sans MS" panose="030F0702030302020204" pitchFamily="66" charset="0"/>
              </a:rPr>
              <a:t>81% of parents think they know what their children are doing all or most of the time when access the internet</a:t>
            </a:r>
            <a:br>
              <a:rPr lang="en-GB" altLang="en-US" dirty="0">
                <a:latin typeface="Comic Sans MS" panose="030F0702030302020204" pitchFamily="66" charset="0"/>
              </a:rPr>
            </a:br>
            <a:r>
              <a:rPr lang="en-GB" altLang="en-US" b="1" dirty="0">
                <a:solidFill>
                  <a:srgbClr val="4D4D4D"/>
                </a:solidFill>
                <a:latin typeface="Comic Sans MS" panose="030F0702030302020204" pitchFamily="66" charset="0"/>
              </a:rPr>
              <a:t>UK Children Go Online, 2005, 9-19 year olds</a:t>
            </a:r>
            <a:endParaRPr lang="en-GB" altLang="en-US" dirty="0">
              <a:latin typeface="Comic Sans MS" panose="030F0702030302020204" pitchFamily="66" charset="0"/>
            </a:endParaRPr>
          </a:p>
        </p:txBody>
      </p:sp>
    </p:spTree>
    <p:extLst>
      <p:ext uri="{BB962C8B-B14F-4D97-AF65-F5344CB8AC3E}">
        <p14:creationId xmlns:p14="http://schemas.microsoft.com/office/powerpoint/2010/main" val="111266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182563"/>
            <a:ext cx="8093075" cy="9842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t>What </a:t>
            </a:r>
            <a:r>
              <a:rPr lang="en-GB" altLang="en-US" sz="3200" b="1" dirty="0" smtClean="0">
                <a:latin typeface="Comic Sans MS" panose="030F0702030302020204" pitchFamily="66" charset="0"/>
              </a:rPr>
              <a:t>are</a:t>
            </a:r>
            <a:r>
              <a:rPr lang="en-GB" altLang="en-US" sz="3200" b="1" dirty="0" smtClean="0"/>
              <a:t> the dangers for our children? </a:t>
            </a:r>
            <a:endParaRPr lang="en-GB" altLang="en-US" sz="3200" b="1" dirty="0"/>
          </a:p>
        </p:txBody>
      </p:sp>
      <p:sp>
        <p:nvSpPr>
          <p:cNvPr id="3" name="Rectangle 3"/>
          <p:cNvSpPr txBox="1">
            <a:spLocks noChangeArrowheads="1"/>
          </p:cNvSpPr>
          <p:nvPr/>
        </p:nvSpPr>
        <p:spPr>
          <a:xfrm>
            <a:off x="468313" y="944563"/>
            <a:ext cx="8162925" cy="48688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pPr>
            <a:r>
              <a:rPr lang="en-GB" altLang="en-US" sz="1800" b="1" smtClean="0">
                <a:latin typeface="Comic Sans MS" panose="030F0702030302020204" pitchFamily="66" charset="0"/>
              </a:rPr>
              <a:t>Biggest danger is the not knowing</a:t>
            </a:r>
            <a:r>
              <a:rPr lang="en-GB" altLang="en-US" sz="1800" smtClean="0">
                <a:latin typeface="Comic Sans MS" panose="030F0702030302020204" pitchFamily="66" charset="0"/>
              </a:rPr>
              <a:t> –</a:t>
            </a:r>
          </a:p>
          <a:p>
            <a:pPr lvl="1">
              <a:lnSpc>
                <a:spcPct val="80000"/>
              </a:lnSpc>
            </a:pPr>
            <a:r>
              <a:rPr lang="en-GB" altLang="en-US" sz="1800" smtClean="0">
                <a:latin typeface="Comic Sans MS" panose="030F0702030302020204" pitchFamily="66" charset="0"/>
              </a:rPr>
              <a:t>26% of parents can’t check website history</a:t>
            </a:r>
          </a:p>
          <a:p>
            <a:pPr lvl="1">
              <a:lnSpc>
                <a:spcPct val="80000"/>
              </a:lnSpc>
            </a:pPr>
            <a:r>
              <a:rPr lang="en-GB" altLang="en-US" sz="1800" smtClean="0">
                <a:latin typeface="Comic Sans MS" panose="030F0702030302020204" pitchFamily="66" charset="0"/>
              </a:rPr>
              <a:t>65% of young people can clear internet history</a:t>
            </a:r>
            <a:br>
              <a:rPr lang="en-GB" altLang="en-US" sz="1800" smtClean="0">
                <a:latin typeface="Comic Sans MS" panose="030F0702030302020204" pitchFamily="66" charset="0"/>
              </a:rPr>
            </a:br>
            <a:endParaRPr lang="en-GB" altLang="en-US" sz="1800" smtClean="0">
              <a:latin typeface="Comic Sans MS" panose="030F0702030302020204" pitchFamily="66" charset="0"/>
            </a:endParaRPr>
          </a:p>
          <a:p>
            <a:pPr lvl="1">
              <a:lnSpc>
                <a:spcPct val="80000"/>
              </a:lnSpc>
            </a:pPr>
            <a:r>
              <a:rPr lang="en-GB" altLang="en-US" sz="1800" smtClean="0">
                <a:latin typeface="Comic Sans MS" panose="030F0702030302020204" pitchFamily="66" charset="0"/>
              </a:rPr>
              <a:t>65% of parents can deny access to specific websites</a:t>
            </a:r>
          </a:p>
          <a:p>
            <a:pPr lvl="1">
              <a:lnSpc>
                <a:spcPct val="80000"/>
              </a:lnSpc>
            </a:pPr>
            <a:r>
              <a:rPr lang="en-GB" altLang="en-US" sz="1800" smtClean="0">
                <a:latin typeface="Comic Sans MS" panose="030F0702030302020204" pitchFamily="66" charset="0"/>
              </a:rPr>
              <a:t>46% of children can get round parental blocks</a:t>
            </a:r>
          </a:p>
          <a:p>
            <a:pPr lvl="1">
              <a:lnSpc>
                <a:spcPct val="80000"/>
              </a:lnSpc>
              <a:buFont typeface="Arial" charset="0"/>
              <a:buNone/>
            </a:pPr>
            <a:endParaRPr lang="en-GB" altLang="en-US" sz="1800" smtClean="0">
              <a:latin typeface="Comic Sans MS" panose="030F0702030302020204" pitchFamily="66" charset="0"/>
            </a:endParaRPr>
          </a:p>
          <a:p>
            <a:pPr lvl="1">
              <a:lnSpc>
                <a:spcPct val="80000"/>
              </a:lnSpc>
            </a:pPr>
            <a:r>
              <a:rPr lang="en-GB" altLang="en-US" sz="1800" smtClean="0">
                <a:latin typeface="Comic Sans MS" panose="030F0702030302020204" pitchFamily="66" charset="0"/>
              </a:rPr>
              <a:t>33% of children have met a ‘friend’ online</a:t>
            </a:r>
          </a:p>
          <a:p>
            <a:pPr lvl="1">
              <a:lnSpc>
                <a:spcPct val="80000"/>
              </a:lnSpc>
            </a:pPr>
            <a:r>
              <a:rPr lang="en-GB" altLang="en-US" sz="1800" smtClean="0">
                <a:latin typeface="Comic Sans MS" panose="030F0702030302020204" pitchFamily="66" charset="0"/>
              </a:rPr>
              <a:t>8% have had a face-to-face meeting with an online friend</a:t>
            </a:r>
          </a:p>
          <a:p>
            <a:pPr lvl="1">
              <a:lnSpc>
                <a:spcPct val="80000"/>
              </a:lnSpc>
            </a:pPr>
            <a:r>
              <a:rPr lang="en-GB" altLang="en-US" sz="1800" smtClean="0">
                <a:latin typeface="Comic Sans MS" panose="030F0702030302020204" pitchFamily="66" charset="0"/>
              </a:rPr>
              <a:t>89% told someone they were doing so</a:t>
            </a:r>
          </a:p>
          <a:p>
            <a:pPr lvl="1">
              <a:lnSpc>
                <a:spcPct val="80000"/>
              </a:lnSpc>
              <a:buFont typeface="Arial" charset="0"/>
              <a:buNone/>
            </a:pPr>
            <a:r>
              <a:rPr lang="en-GB" altLang="en-US" sz="1800" b="1" smtClean="0">
                <a:latin typeface="Comic Sans MS" panose="030F0702030302020204" pitchFamily="66" charset="0"/>
              </a:rPr>
              <a:t>    </a:t>
            </a:r>
            <a:r>
              <a:rPr lang="en-GB" altLang="en-US" sz="1600" b="1" smtClean="0">
                <a:latin typeface="Comic Sans MS" panose="030F0702030302020204" pitchFamily="66" charset="0"/>
              </a:rPr>
              <a:t>UK Children Go Online, 2005, 9-19 year olds</a:t>
            </a:r>
          </a:p>
          <a:p>
            <a:pPr lvl="1">
              <a:lnSpc>
                <a:spcPct val="80000"/>
              </a:lnSpc>
              <a:buFont typeface="Arial" charset="0"/>
              <a:buNone/>
            </a:pPr>
            <a:endParaRPr lang="en-GB" altLang="en-US" sz="1600" b="1" smtClean="0">
              <a:latin typeface="Comic Sans MS" panose="030F0702030302020204" pitchFamily="66" charset="0"/>
            </a:endParaRPr>
          </a:p>
          <a:p>
            <a:pPr lvl="1">
              <a:lnSpc>
                <a:spcPct val="80000"/>
              </a:lnSpc>
              <a:buClr>
                <a:srgbClr val="FF0000"/>
              </a:buClr>
              <a:buSzPct val="150000"/>
              <a:buFont typeface="Wingdings" pitchFamily="2" charset="2"/>
              <a:buNone/>
            </a:pPr>
            <a:r>
              <a:rPr lang="en-GB" altLang="en-US" sz="1800" smtClean="0">
                <a:latin typeface="Comic Sans MS" panose="030F0702030302020204" pitchFamily="66" charset="0"/>
              </a:rPr>
              <a:t>-    40% boys/ 57% girls asked to undress on webcam; 1 in 3 boys/ 1 in 10 girls did</a:t>
            </a:r>
          </a:p>
          <a:p>
            <a:pPr lvl="1">
              <a:lnSpc>
                <a:spcPct val="80000"/>
              </a:lnSpc>
              <a:buFont typeface="Arial" charset="0"/>
              <a:buNone/>
            </a:pPr>
            <a:r>
              <a:rPr lang="en-GB" altLang="en-US" sz="1800" smtClean="0">
                <a:latin typeface="Comic Sans MS" panose="030F0702030302020204" pitchFamily="66" charset="0"/>
              </a:rPr>
              <a:t>	</a:t>
            </a:r>
            <a:r>
              <a:rPr lang="en-GB" altLang="en-US" sz="1600" b="1" smtClean="0">
                <a:latin typeface="Comic Sans MS" panose="030F0702030302020204" pitchFamily="66" charset="0"/>
              </a:rPr>
              <a:t>Remco Pijpers Foundation (2006, N=10,900 teens&lt;18 yrs, Holland)</a:t>
            </a:r>
          </a:p>
          <a:p>
            <a:pPr lvl="1">
              <a:lnSpc>
                <a:spcPct val="80000"/>
              </a:lnSpc>
              <a:buFont typeface="Arial" charset="0"/>
              <a:buNone/>
            </a:pPr>
            <a:endParaRPr lang="en-GB" altLang="en-US" sz="1800" smtClean="0">
              <a:latin typeface="Comic Sans MS" panose="030F0702030302020204" pitchFamily="66" charset="0"/>
            </a:endParaRPr>
          </a:p>
          <a:p>
            <a:pPr>
              <a:lnSpc>
                <a:spcPct val="80000"/>
              </a:lnSpc>
            </a:pPr>
            <a:r>
              <a:rPr lang="en-GB" altLang="en-US" sz="1800" smtClean="0">
                <a:latin typeface="Comic Sans MS" panose="030F0702030302020204" pitchFamily="66" charset="0"/>
              </a:rPr>
              <a:t>Usage and experiences are not reported to parents/teachers as they interfere with access</a:t>
            </a:r>
          </a:p>
          <a:p>
            <a:pPr lvl="1">
              <a:lnSpc>
                <a:spcPct val="80000"/>
              </a:lnSpc>
            </a:pPr>
            <a:endParaRPr lang="en-GB" altLang="en-US" sz="1800">
              <a:latin typeface="Comic Sans MS" panose="030F0702030302020204" pitchFamily="66" charset="0"/>
            </a:endParaRPr>
          </a:p>
        </p:txBody>
      </p:sp>
    </p:spTree>
    <p:extLst>
      <p:ext uri="{BB962C8B-B14F-4D97-AF65-F5344CB8AC3E}">
        <p14:creationId xmlns:p14="http://schemas.microsoft.com/office/powerpoint/2010/main" val="1454940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Figure 8"/>
          <p:cNvPicPr>
            <a:picLocks noChangeAspect="1" noChangeArrowheads="1"/>
          </p:cNvPicPr>
          <p:nvPr/>
        </p:nvPicPr>
        <p:blipFill>
          <a:blip r:embed="rId3">
            <a:extLst>
              <a:ext uri="{28A0092B-C50C-407E-A947-70E740481C1C}">
                <a14:useLocalDpi xmlns:a14="http://schemas.microsoft.com/office/drawing/2010/main" val="0"/>
              </a:ext>
            </a:extLst>
          </a:blip>
          <a:srcRect t="8073"/>
          <a:stretch>
            <a:fillRect/>
          </a:stretch>
        </p:blipFill>
        <p:spPr>
          <a:xfrm>
            <a:off x="717550" y="1373188"/>
            <a:ext cx="7580313" cy="5008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Rectangle 5"/>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smtClean="0">
                <a:latin typeface="Comic Sans MS" panose="030F0702030302020204" pitchFamily="66" charset="0"/>
              </a:rPr>
              <a:t>Risk of an Incident</a:t>
            </a:r>
            <a:endParaRPr lang="en-GB" altLang="en-US" dirty="0">
              <a:latin typeface="Comic Sans MS" panose="030F0702030302020204" pitchFamily="66" charset="0"/>
            </a:endParaRPr>
          </a:p>
        </p:txBody>
      </p:sp>
    </p:spTree>
    <p:extLst>
      <p:ext uri="{BB962C8B-B14F-4D97-AF65-F5344CB8AC3E}">
        <p14:creationId xmlns:p14="http://schemas.microsoft.com/office/powerpoint/2010/main" val="256337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90538" y="1409700"/>
            <a:ext cx="3970337"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altLang="en-US" sz="2400" smtClean="0"/>
          </a:p>
          <a:p>
            <a:endParaRPr lang="en-GB" altLang="en-US" sz="2400" smtClean="0"/>
          </a:p>
          <a:p>
            <a:pPr lvl="1">
              <a:buFont typeface="Arial" charset="0"/>
              <a:buNone/>
            </a:pPr>
            <a:endParaRPr lang="en-GB" altLang="en-US" sz="2400" smtClean="0"/>
          </a:p>
          <a:p>
            <a:pPr lvl="1">
              <a:buFont typeface="Arial" charset="0"/>
              <a:buNone/>
            </a:pPr>
            <a:endParaRPr lang="en-GB" altLang="en-US" sz="2400"/>
          </a:p>
        </p:txBody>
      </p:sp>
      <p:sp>
        <p:nvSpPr>
          <p:cNvPr id="3" name="Text Box 18"/>
          <p:cNvSpPr txBox="1">
            <a:spLocks noChangeArrowheads="1"/>
          </p:cNvSpPr>
          <p:nvPr/>
        </p:nvSpPr>
        <p:spPr bwMode="auto">
          <a:xfrm>
            <a:off x="1204913" y="1654175"/>
            <a:ext cx="7372350" cy="3667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4" name="AutoShape 19"/>
          <p:cNvSpPr>
            <a:spLocks noChangeArrowheads="1"/>
          </p:cNvSpPr>
          <p:nvPr/>
        </p:nvSpPr>
        <p:spPr bwMode="auto">
          <a:xfrm>
            <a:off x="6196013" y="636588"/>
            <a:ext cx="2336800" cy="1582737"/>
          </a:xfrm>
          <a:prstGeom prst="wedgeEllipseCallout">
            <a:avLst>
              <a:gd name="adj1" fmla="val -78532"/>
              <a:gd name="adj2" fmla="val 103861"/>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Accessed anywhere anytime</a:t>
            </a:r>
          </a:p>
        </p:txBody>
      </p:sp>
      <p:sp>
        <p:nvSpPr>
          <p:cNvPr id="5" name="AutoShape 20"/>
          <p:cNvSpPr>
            <a:spLocks noChangeArrowheads="1"/>
          </p:cNvSpPr>
          <p:nvPr/>
        </p:nvSpPr>
        <p:spPr bwMode="auto">
          <a:xfrm>
            <a:off x="6807200" y="2386013"/>
            <a:ext cx="2336800" cy="1582737"/>
          </a:xfrm>
          <a:prstGeom prst="wedgeEllipseCallout">
            <a:avLst>
              <a:gd name="adj1" fmla="val -116509"/>
              <a:gd name="adj2" fmla="val 60731"/>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Easy to communicate with friends and family</a:t>
            </a:r>
          </a:p>
        </p:txBody>
      </p:sp>
      <p:sp>
        <p:nvSpPr>
          <p:cNvPr id="6" name="AutoShape 21"/>
          <p:cNvSpPr>
            <a:spLocks noChangeArrowheads="1"/>
          </p:cNvSpPr>
          <p:nvPr/>
        </p:nvSpPr>
        <p:spPr bwMode="auto">
          <a:xfrm>
            <a:off x="3217863" y="1433513"/>
            <a:ext cx="2336800" cy="1582737"/>
          </a:xfrm>
          <a:prstGeom prst="wedgeEllipseCallout">
            <a:avLst>
              <a:gd name="adj1" fmla="val -7810"/>
              <a:gd name="adj2" fmla="val 88315"/>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Wide and flexible range of information</a:t>
            </a:r>
          </a:p>
        </p:txBody>
      </p:sp>
      <p:sp>
        <p:nvSpPr>
          <p:cNvPr id="7" name="AutoShape 24"/>
          <p:cNvSpPr>
            <a:spLocks noChangeArrowheads="1"/>
          </p:cNvSpPr>
          <p:nvPr/>
        </p:nvSpPr>
        <p:spPr bwMode="auto">
          <a:xfrm>
            <a:off x="5948363" y="4222750"/>
            <a:ext cx="2336800" cy="1582738"/>
          </a:xfrm>
          <a:prstGeom prst="wedgeEllipseCallout">
            <a:avLst>
              <a:gd name="adj1" fmla="val -110259"/>
              <a:gd name="adj2" fmla="val -46491"/>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Raise standards</a:t>
            </a:r>
          </a:p>
        </p:txBody>
      </p:sp>
      <p:sp>
        <p:nvSpPr>
          <p:cNvPr id="8" name="Text Box 25"/>
          <p:cNvSpPr txBox="1">
            <a:spLocks noChangeArrowheads="1"/>
          </p:cNvSpPr>
          <p:nvPr/>
        </p:nvSpPr>
        <p:spPr bwMode="auto">
          <a:xfrm>
            <a:off x="320675" y="4921250"/>
            <a:ext cx="5311775" cy="830997"/>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dirty="0">
                <a:latin typeface="Comic Sans MS" panose="030F0702030302020204" pitchFamily="66" charset="0"/>
              </a:rPr>
              <a:t>Why do we and our young people use ICT?</a:t>
            </a:r>
          </a:p>
        </p:txBody>
      </p:sp>
      <p:sp>
        <p:nvSpPr>
          <p:cNvPr id="9" name="Rectangle 2"/>
          <p:cNvSpPr txBox="1">
            <a:spLocks noChangeArrowheads="1"/>
          </p:cNvSpPr>
          <p:nvPr/>
        </p:nvSpPr>
        <p:spPr>
          <a:xfrm>
            <a:off x="484188" y="284956"/>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Welcome</a:t>
            </a:r>
            <a:r>
              <a:rPr lang="en-GB" altLang="en-US" b="1" dirty="0" smtClean="0">
                <a:latin typeface="Comic Sans MS" panose="030F0702030302020204" pitchFamily="66" charset="0"/>
              </a:rPr>
              <a:t>!</a:t>
            </a:r>
            <a:endParaRPr lang="en-GB" altLang="en-US" b="1" dirty="0">
              <a:latin typeface="Comic Sans MS" panose="030F0702030302020204" pitchFamily="66" charset="0"/>
            </a:endParaRPr>
          </a:p>
        </p:txBody>
      </p:sp>
      <p:sp>
        <p:nvSpPr>
          <p:cNvPr id="10" name="AutoShape 22"/>
          <p:cNvSpPr>
            <a:spLocks noChangeArrowheads="1"/>
          </p:cNvSpPr>
          <p:nvPr/>
        </p:nvSpPr>
        <p:spPr bwMode="auto">
          <a:xfrm>
            <a:off x="204788" y="2417763"/>
            <a:ext cx="2336800" cy="1582737"/>
          </a:xfrm>
          <a:prstGeom prst="wedgeEllipseCallout">
            <a:avLst>
              <a:gd name="adj1" fmla="val 73574"/>
              <a:gd name="adj2" fmla="val 78185"/>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Motivational and fun</a:t>
            </a:r>
          </a:p>
        </p:txBody>
      </p:sp>
      <p:sp>
        <p:nvSpPr>
          <p:cNvPr id="11" name="AutoShape 23"/>
          <p:cNvSpPr>
            <a:spLocks noChangeArrowheads="1"/>
          </p:cNvSpPr>
          <p:nvPr/>
        </p:nvSpPr>
        <p:spPr bwMode="auto">
          <a:xfrm>
            <a:off x="328613" y="441325"/>
            <a:ext cx="2336800" cy="1582738"/>
          </a:xfrm>
          <a:prstGeom prst="wedgeEllipseCallout">
            <a:avLst>
              <a:gd name="adj1" fmla="val 46264"/>
              <a:gd name="adj2" fmla="val 80894"/>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altLang="en-US" b="1" dirty="0">
                <a:latin typeface="Comic Sans MS" panose="030F0702030302020204" pitchFamily="66" charset="0"/>
              </a:rPr>
              <a:t>A key skill for life </a:t>
            </a:r>
          </a:p>
        </p:txBody>
      </p:sp>
    </p:spTree>
    <p:extLst>
      <p:ext uri="{BB962C8B-B14F-4D97-AF65-F5344CB8AC3E}">
        <p14:creationId xmlns:p14="http://schemas.microsoft.com/office/powerpoint/2010/main" val="5964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2000"/>
                                        <p:tgtEl>
                                          <p:spTgt spid="6"/>
                                        </p:tgtEl>
                                      </p:cBhvr>
                                    </p:animEffect>
                                  </p:childTnLst>
                                </p:cTn>
                              </p:par>
                            </p:childTnLst>
                          </p:cTn>
                        </p:par>
                        <p:par>
                          <p:cTn id="12" fill="hold">
                            <p:stCondLst>
                              <p:cond delay="40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2000"/>
                                        <p:tgtEl>
                                          <p:spTgt spid="7"/>
                                        </p:tgtEl>
                                      </p:cBhvr>
                                    </p:animEffect>
                                  </p:childTnLst>
                                </p:cTn>
                              </p:par>
                            </p:childTnLst>
                          </p:cTn>
                        </p:par>
                        <p:par>
                          <p:cTn id="16" fill="hold">
                            <p:stCondLst>
                              <p:cond delay="6000"/>
                            </p:stCondLst>
                            <p:childTnLst>
                              <p:par>
                                <p:cTn id="17" presetID="9"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2000"/>
                                        <p:tgtEl>
                                          <p:spTgt spid="11"/>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9969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err="1" smtClean="0">
                <a:latin typeface="Comic Sans MS" panose="030F0702030302020204" pitchFamily="66" charset="0"/>
              </a:rPr>
              <a:t>eSafety</a:t>
            </a:r>
            <a:r>
              <a:rPr lang="en-GB" altLang="en-US" b="1" dirty="0" smtClean="0"/>
              <a:t> – Summing up the risks</a:t>
            </a:r>
            <a:endParaRPr lang="en-GB" altLang="en-US" b="1" dirty="0"/>
          </a:p>
        </p:txBody>
      </p:sp>
      <p:sp>
        <p:nvSpPr>
          <p:cNvPr id="3" name="Rectangle 3"/>
          <p:cNvSpPr txBox="1">
            <a:spLocks noChangeArrowheads="1"/>
          </p:cNvSpPr>
          <p:nvPr/>
        </p:nvSpPr>
        <p:spPr>
          <a:xfrm>
            <a:off x="676275" y="1409700"/>
            <a:ext cx="8235950"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600" b="1" dirty="0" smtClean="0">
                <a:latin typeface="Comic Sans MS" panose="030F0702030302020204" pitchFamily="66" charset="0"/>
              </a:rPr>
              <a:t>Content</a:t>
            </a:r>
            <a:r>
              <a:rPr lang="en-GB" altLang="en-US" sz="2600" dirty="0" smtClean="0">
                <a:latin typeface="Comic Sans MS" panose="030F0702030302020204" pitchFamily="66" charset="0"/>
              </a:rPr>
              <a:t> </a:t>
            </a:r>
            <a:r>
              <a:rPr lang="en-GB" altLang="en-US" sz="2200" dirty="0" smtClean="0">
                <a:latin typeface="Comic Sans MS" panose="030F0702030302020204" pitchFamily="66" charset="0"/>
              </a:rPr>
              <a:t>-sexual, racist, violent unreliable/bigoted i.e. safety of children’s minds</a:t>
            </a:r>
          </a:p>
          <a:p>
            <a:r>
              <a:rPr lang="en-GB" altLang="en-US" sz="2600" b="1" dirty="0" smtClean="0">
                <a:latin typeface="Comic Sans MS" panose="030F0702030302020204" pitchFamily="66" charset="0"/>
              </a:rPr>
              <a:t>Commerce </a:t>
            </a:r>
            <a:r>
              <a:rPr lang="en-GB" altLang="en-US" sz="2200" b="1" dirty="0" smtClean="0">
                <a:latin typeface="Comic Sans MS" panose="030F0702030302020204" pitchFamily="66" charset="0"/>
              </a:rPr>
              <a:t>-</a:t>
            </a:r>
            <a:r>
              <a:rPr lang="en-GB" altLang="en-US" sz="2200" dirty="0" smtClean="0">
                <a:latin typeface="Comic Sans MS" panose="030F0702030302020204" pitchFamily="66" charset="0"/>
              </a:rPr>
              <a:t> scams, phishing and pharming, downloads</a:t>
            </a:r>
            <a:r>
              <a:rPr lang="en-GB" altLang="en-US" sz="2600" dirty="0" smtClean="0">
                <a:latin typeface="Comic Sans MS" panose="030F0702030302020204" pitchFamily="66" charset="0"/>
              </a:rPr>
              <a:t> </a:t>
            </a:r>
            <a:r>
              <a:rPr lang="en-GB" altLang="en-US" sz="2200" dirty="0" smtClean="0">
                <a:latin typeface="Comic Sans MS" panose="030F0702030302020204" pitchFamily="66" charset="0"/>
              </a:rPr>
              <a:t>which steal information– children’s and parents!</a:t>
            </a:r>
          </a:p>
          <a:p>
            <a:r>
              <a:rPr lang="en-GB" altLang="en-US" sz="2600" b="1" dirty="0" smtClean="0">
                <a:latin typeface="Comic Sans MS" panose="030F0702030302020204" pitchFamily="66" charset="0"/>
              </a:rPr>
              <a:t>Contact </a:t>
            </a:r>
            <a:r>
              <a:rPr lang="en-GB" altLang="en-US" sz="2200" b="1" dirty="0" smtClean="0">
                <a:latin typeface="Comic Sans MS" panose="030F0702030302020204" pitchFamily="66" charset="0"/>
              </a:rPr>
              <a:t>- </a:t>
            </a:r>
            <a:r>
              <a:rPr lang="en-GB" altLang="en-US" sz="2200" dirty="0" smtClean="0">
                <a:latin typeface="Comic Sans MS" panose="030F0702030302020204" pitchFamily="66" charset="0"/>
              </a:rPr>
              <a:t>via interactive technologies – IM, chat, multiplayer games</a:t>
            </a:r>
          </a:p>
          <a:p>
            <a:r>
              <a:rPr lang="en-GB" altLang="en-US" sz="2600" b="1" dirty="0" smtClean="0">
                <a:latin typeface="Comic Sans MS" panose="030F0702030302020204" pitchFamily="66" charset="0"/>
              </a:rPr>
              <a:t>Culture </a:t>
            </a:r>
            <a:r>
              <a:rPr lang="en-GB" altLang="en-US" sz="2200" b="1" dirty="0" smtClean="0">
                <a:latin typeface="Comic Sans MS" panose="030F0702030302020204" pitchFamily="66" charset="0"/>
              </a:rPr>
              <a:t>– </a:t>
            </a:r>
            <a:r>
              <a:rPr lang="en-GB" altLang="en-US" sz="2200" dirty="0" smtClean="0">
                <a:latin typeface="Comic Sans MS" panose="030F0702030302020204" pitchFamily="66" charset="0"/>
              </a:rPr>
              <a:t>bullying, camera phones, blogging, social networking …..</a:t>
            </a:r>
            <a:endParaRPr lang="en-GB" altLang="en-US" sz="2200" dirty="0">
              <a:latin typeface="Comic Sans MS" panose="030F0702030302020204" pitchFamily="66" charset="0"/>
            </a:endParaRPr>
          </a:p>
        </p:txBody>
      </p:sp>
      <p:sp>
        <p:nvSpPr>
          <p:cNvPr id="4" name="Text Box 4"/>
          <p:cNvSpPr txBox="1">
            <a:spLocks noChangeArrowheads="1"/>
          </p:cNvSpPr>
          <p:nvPr/>
        </p:nvSpPr>
        <p:spPr bwMode="auto">
          <a:xfrm>
            <a:off x="361950" y="5010150"/>
            <a:ext cx="7446963" cy="1465263"/>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One third of young people who go online at least once a week report having received unwanted sexual (31%) or nasty comments (33%) via email, chat, instant message or text message. Only 7% of parents think their child has received such comments.</a:t>
            </a:r>
          </a:p>
          <a:p>
            <a:r>
              <a:rPr lang="en-GB" altLang="en-US" b="1" dirty="0">
                <a:solidFill>
                  <a:srgbClr val="4D4D4D"/>
                </a:solidFill>
                <a:latin typeface="Comic Sans MS" panose="030F0702030302020204" pitchFamily="66" charset="0"/>
              </a:rPr>
              <a:t>UK Children Go Online, 2005, 9-19 year olds</a:t>
            </a:r>
          </a:p>
        </p:txBody>
      </p:sp>
    </p:spTree>
    <p:extLst>
      <p:ext uri="{BB962C8B-B14F-4D97-AF65-F5344CB8AC3E}">
        <p14:creationId xmlns:p14="http://schemas.microsoft.com/office/powerpoint/2010/main" val="353446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Primary - Secondary</a:t>
            </a:r>
            <a:endParaRPr lang="en-GB" altLang="en-US" b="1" dirty="0">
              <a:latin typeface="Comic Sans MS" panose="030F0702030302020204" pitchFamily="66" charset="0"/>
            </a:endParaRPr>
          </a:p>
        </p:txBody>
      </p:sp>
      <p:sp>
        <p:nvSpPr>
          <p:cNvPr id="3" name="Rectangle 3"/>
          <p:cNvSpPr txBox="1">
            <a:spLocks noChangeArrowheads="1"/>
          </p:cNvSpPr>
          <p:nvPr/>
        </p:nvSpPr>
        <p:spPr>
          <a:xfrm>
            <a:off x="914400" y="1687513"/>
            <a:ext cx="7696200" cy="343693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dirty="0" smtClean="0">
                <a:latin typeface="Comic Sans MS" panose="030F0702030302020204" pitchFamily="66" charset="0"/>
              </a:rPr>
              <a:t>Primary pupils as likely as secondary to access inappropriate material</a:t>
            </a:r>
          </a:p>
          <a:p>
            <a:r>
              <a:rPr lang="en-GB" altLang="en-US" sz="2400" dirty="0" smtClean="0">
                <a:latin typeface="Comic Sans MS" panose="030F0702030302020204" pitchFamily="66" charset="0"/>
              </a:rPr>
              <a:t>Year 9 girls most susceptible to ‘grooming’</a:t>
            </a:r>
          </a:p>
          <a:p>
            <a:r>
              <a:rPr lang="en-GB" altLang="en-US" sz="2400" dirty="0" smtClean="0">
                <a:latin typeface="Comic Sans MS" panose="030F0702030302020204" pitchFamily="66" charset="0"/>
              </a:rPr>
              <a:t>Year 6, 10 and 11 most likely to plagiarise (boys more commonly than girls)</a:t>
            </a:r>
          </a:p>
          <a:p>
            <a:r>
              <a:rPr lang="en-GB" altLang="en-US" sz="2400" dirty="0" smtClean="0">
                <a:latin typeface="Comic Sans MS" panose="030F0702030302020204" pitchFamily="66" charset="0"/>
              </a:rPr>
              <a:t>Mainly known unknowns</a:t>
            </a:r>
          </a:p>
          <a:p>
            <a:endParaRPr lang="en-GB" altLang="en-US" sz="2400" dirty="0" smtClean="0"/>
          </a:p>
          <a:p>
            <a:pPr>
              <a:buFontTx/>
              <a:buNone/>
            </a:pPr>
            <a:endParaRPr lang="en-GB" altLang="en-US" dirty="0"/>
          </a:p>
        </p:txBody>
      </p:sp>
    </p:spTree>
    <p:extLst>
      <p:ext uri="{BB962C8B-B14F-4D97-AF65-F5344CB8AC3E}">
        <p14:creationId xmlns:p14="http://schemas.microsoft.com/office/powerpoint/2010/main" val="3677765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b="1" dirty="0" smtClean="0">
                <a:latin typeface="Comic Sans MS" panose="030F0702030302020204" pitchFamily="66" charset="0"/>
              </a:rPr>
              <a:t>Challenges </a:t>
            </a:r>
            <a:r>
              <a:rPr lang="en-GB" altLang="en-US" sz="3200" b="1" dirty="0" smtClean="0">
                <a:latin typeface="Comic Sans MS" panose="030F0702030302020204" pitchFamily="66" charset="0"/>
                <a:sym typeface="Wingdings" pitchFamily="2" charset="2"/>
              </a:rPr>
              <a:t> Young People  Maturity</a:t>
            </a:r>
            <a:endParaRPr lang="en-GB" altLang="en-US" sz="3200" b="1" dirty="0">
              <a:latin typeface="Comic Sans MS" panose="030F0702030302020204" pitchFamily="66" charset="0"/>
              <a:sym typeface="Wingdings" pitchFamily="2" charset="2"/>
            </a:endParaRPr>
          </a:p>
        </p:txBody>
      </p:sp>
      <p:sp>
        <p:nvSpPr>
          <p:cNvPr id="3" name="Rectangle 3"/>
          <p:cNvSpPr txBox="1">
            <a:spLocks noChangeArrowheads="1"/>
          </p:cNvSpPr>
          <p:nvPr/>
        </p:nvSpPr>
        <p:spPr>
          <a:xfrm>
            <a:off x="461963" y="1511300"/>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000" dirty="0" smtClean="0">
                <a:latin typeface="Comic Sans MS" panose="030F0702030302020204" pitchFamily="66" charset="0"/>
              </a:rPr>
              <a:t>Like to post images and reveal some information about themselves</a:t>
            </a:r>
          </a:p>
          <a:p>
            <a:r>
              <a:rPr lang="en-GB" altLang="en-US" sz="2000" dirty="0" smtClean="0">
                <a:latin typeface="Comic Sans MS" panose="030F0702030302020204" pitchFamily="66" charset="0"/>
              </a:rPr>
              <a:t>Want lots of ‘friends’</a:t>
            </a:r>
          </a:p>
          <a:p>
            <a:r>
              <a:rPr lang="en-GB" altLang="en-US" sz="2000" dirty="0" smtClean="0">
                <a:latin typeface="Comic Sans MS" panose="030F0702030302020204" pitchFamily="66" charset="0"/>
              </a:rPr>
              <a:t>Talk about their peers – can be hostile</a:t>
            </a:r>
          </a:p>
          <a:p>
            <a:r>
              <a:rPr lang="en-GB" altLang="en-US" sz="2000" dirty="0" smtClean="0">
                <a:latin typeface="Comic Sans MS" panose="030F0702030302020204" pitchFamily="66" charset="0"/>
              </a:rPr>
              <a:t>Use inappropriate nicknames, often sexual</a:t>
            </a:r>
          </a:p>
          <a:p>
            <a:r>
              <a:rPr lang="en-GB" altLang="en-US" sz="2000" dirty="0" smtClean="0">
                <a:latin typeface="Comic Sans MS" panose="030F0702030302020204" pitchFamily="66" charset="0"/>
              </a:rPr>
              <a:t>Express insecurities and fantasies</a:t>
            </a:r>
          </a:p>
          <a:p>
            <a:r>
              <a:rPr lang="en-GB" altLang="en-US" sz="2000" dirty="0" smtClean="0">
                <a:latin typeface="Comic Sans MS" panose="030F0702030302020204" pitchFamily="66" charset="0"/>
              </a:rPr>
              <a:t>Trick others to make silly, embarrassing, dangerous acts with video or webcam</a:t>
            </a:r>
          </a:p>
          <a:p>
            <a:r>
              <a:rPr lang="en-GB" altLang="en-US" sz="2000" dirty="0" smtClean="0">
                <a:latin typeface="Comic Sans MS" panose="030F0702030302020204" pitchFamily="66" charset="0"/>
              </a:rPr>
              <a:t>Push boundaries  - just as we pushed the boundaries as children</a:t>
            </a: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349525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Over to you – discuss</a:t>
            </a:r>
            <a:endParaRPr lang="en-GB" altLang="en-US" b="1" dirty="0">
              <a:latin typeface="Comic Sans MS" panose="030F0702030302020204" pitchFamily="66" charset="0"/>
            </a:endParaRPr>
          </a:p>
        </p:txBody>
      </p:sp>
      <p:sp>
        <p:nvSpPr>
          <p:cNvPr id="3" name="Rectangle 3"/>
          <p:cNvSpPr txBox="1">
            <a:spLocks noChangeArrowheads="1"/>
          </p:cNvSpPr>
          <p:nvPr/>
        </p:nvSpPr>
        <p:spPr>
          <a:xfrm>
            <a:off x="490538" y="1409700"/>
            <a:ext cx="7454900"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dirty="0" smtClean="0">
                <a:latin typeface="Comic Sans MS" panose="030F0702030302020204" pitchFamily="66" charset="0"/>
              </a:rPr>
              <a:t>How aware are you of </a:t>
            </a:r>
            <a:r>
              <a:rPr lang="en-GB" altLang="en-US" sz="2400" dirty="0" err="1" smtClean="0">
                <a:latin typeface="Comic Sans MS" panose="030F0702030302020204" pitchFamily="66" charset="0"/>
              </a:rPr>
              <a:t>eSafety</a:t>
            </a:r>
            <a:r>
              <a:rPr lang="en-GB" altLang="en-US" sz="2400" dirty="0" smtClean="0">
                <a:latin typeface="Comic Sans MS" panose="030F0702030302020204" pitchFamily="66" charset="0"/>
              </a:rPr>
              <a:t> issues?</a:t>
            </a:r>
          </a:p>
          <a:p>
            <a:endParaRPr lang="en-GB" altLang="en-US" sz="2400" dirty="0" smtClean="0">
              <a:latin typeface="Comic Sans MS" panose="030F0702030302020204" pitchFamily="66" charset="0"/>
            </a:endParaRPr>
          </a:p>
          <a:p>
            <a:r>
              <a:rPr lang="en-GB" altLang="en-US" sz="2400" dirty="0" smtClean="0">
                <a:latin typeface="Comic Sans MS" panose="030F0702030302020204" pitchFamily="66" charset="0"/>
              </a:rPr>
              <a:t>Has your child experienced threats to their </a:t>
            </a:r>
            <a:r>
              <a:rPr lang="en-GB" altLang="en-US" sz="2400" dirty="0" err="1" smtClean="0">
                <a:latin typeface="Comic Sans MS" panose="030F0702030302020204" pitchFamily="66" charset="0"/>
              </a:rPr>
              <a:t>eSafety</a:t>
            </a:r>
            <a:r>
              <a:rPr lang="en-GB" altLang="en-US" sz="2400" dirty="0" smtClean="0">
                <a:latin typeface="Comic Sans MS" panose="030F0702030302020204" pitchFamily="66" charset="0"/>
              </a:rPr>
              <a:t>?</a:t>
            </a:r>
          </a:p>
          <a:p>
            <a:endParaRPr lang="en-GB" altLang="en-US" sz="2400" dirty="0" smtClean="0">
              <a:latin typeface="Comic Sans MS" panose="030F0702030302020204" pitchFamily="66" charset="0"/>
            </a:endParaRPr>
          </a:p>
          <a:p>
            <a:r>
              <a:rPr lang="en-GB" altLang="en-US" sz="2400" dirty="0" smtClean="0">
                <a:latin typeface="Comic Sans MS" panose="030F0702030302020204" pitchFamily="66" charset="0"/>
              </a:rPr>
              <a:t>Do you and your child talk about using the internet safely?</a:t>
            </a:r>
          </a:p>
          <a:p>
            <a:pPr>
              <a:buFontTx/>
              <a:buNone/>
            </a:pPr>
            <a:endParaRPr lang="en-GB" altLang="en-US" sz="2400" dirty="0">
              <a:latin typeface="Comic Sans MS" panose="030F0702030302020204" pitchFamily="66" charset="0"/>
            </a:endParaRPr>
          </a:p>
        </p:txBody>
      </p:sp>
    </p:spTree>
    <p:extLst>
      <p:ext uri="{BB962C8B-B14F-4D97-AF65-F5344CB8AC3E}">
        <p14:creationId xmlns:p14="http://schemas.microsoft.com/office/powerpoint/2010/main" val="3738382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Home and Family Guidelines</a:t>
            </a:r>
            <a:endParaRPr lang="en-GB" altLang="en-US" b="1" dirty="0">
              <a:latin typeface="Comic Sans MS" panose="030F0702030302020204" pitchFamily="66" charset="0"/>
            </a:endParaRPr>
          </a:p>
        </p:txBody>
      </p:sp>
      <p:sp>
        <p:nvSpPr>
          <p:cNvPr id="3" name="Rectangle 3"/>
          <p:cNvSpPr txBox="1">
            <a:spLocks noChangeArrowheads="1"/>
          </p:cNvSpPr>
          <p:nvPr/>
        </p:nvSpPr>
        <p:spPr>
          <a:xfrm>
            <a:off x="476250" y="1338263"/>
            <a:ext cx="7627938" cy="501015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75000"/>
              </a:lnSpc>
              <a:buClr>
                <a:schemeClr val="accent1"/>
              </a:buClr>
              <a:buFont typeface="Arial" charset="0"/>
              <a:buChar char="☺"/>
            </a:pPr>
            <a:r>
              <a:rPr lang="en-GB" altLang="en-US" sz="2000" b="1" dirty="0" smtClean="0">
                <a:latin typeface="Comic Sans MS" panose="030F0702030302020204" pitchFamily="66" charset="0"/>
              </a:rPr>
              <a:t>P</a:t>
            </a:r>
            <a:r>
              <a:rPr lang="en-GB" altLang="en-US" sz="2000" dirty="0" smtClean="0">
                <a:latin typeface="Comic Sans MS" panose="030F0702030302020204" pitchFamily="66" charset="0"/>
              </a:rPr>
              <a:t>ractical principles   	Talk with, NOT at your children.</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Agree family guidelines and rules. </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Discuss regularly online safety.</a:t>
            </a:r>
          </a:p>
          <a:p>
            <a:pPr>
              <a:lnSpc>
                <a:spcPct val="75000"/>
              </a:lnSpc>
              <a:buClr>
                <a:schemeClr val="accent1"/>
              </a:buClr>
              <a:buFont typeface="Arial" charset="0"/>
              <a:buChar char="☺"/>
            </a:pPr>
            <a:r>
              <a:rPr lang="en-GB" altLang="en-US" sz="2000" b="1" dirty="0" smtClean="0">
                <a:latin typeface="Comic Sans MS" panose="030F0702030302020204" pitchFamily="66" charset="0"/>
              </a:rPr>
              <a:t>I</a:t>
            </a:r>
            <a:r>
              <a:rPr lang="en-GB" altLang="en-US" sz="2000" dirty="0" smtClean="0">
                <a:latin typeface="Comic Sans MS" panose="030F0702030302020204" pitchFamily="66" charset="0"/>
              </a:rPr>
              <a:t>nfrastructure		Virus and firewall software up to-date, </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Browser ‘safe search’ enabled.</a:t>
            </a:r>
          </a:p>
          <a:p>
            <a:pPr>
              <a:lnSpc>
                <a:spcPct val="75000"/>
              </a:lnSpc>
              <a:buClr>
                <a:schemeClr val="accent1"/>
              </a:buClr>
              <a:buFont typeface="Arial" charset="0"/>
              <a:buChar char="☺"/>
            </a:pPr>
            <a:r>
              <a:rPr lang="en-GB" altLang="en-US" sz="2000" b="1" dirty="0" smtClean="0">
                <a:latin typeface="Comic Sans MS" panose="030F0702030302020204" pitchFamily="66" charset="0"/>
              </a:rPr>
              <a:t>E</a:t>
            </a:r>
            <a:r>
              <a:rPr lang="en-GB" altLang="en-US" sz="2000" dirty="0" smtClean="0">
                <a:latin typeface="Comic Sans MS" panose="030F0702030302020204" pitchFamily="66" charset="0"/>
              </a:rPr>
              <a:t>ducation 	          	Learn together about new technologies 			 	and enjoy!</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Reflect together about new technologies, 			the benefits, dangers and potential. </a:t>
            </a:r>
          </a:p>
          <a:p>
            <a:pPr>
              <a:lnSpc>
                <a:spcPct val="75000"/>
              </a:lnSpc>
              <a:buClr>
                <a:schemeClr val="accent1"/>
              </a:buClr>
              <a:buFont typeface="Arial" charset="0"/>
              <a:buChar char="☺"/>
            </a:pPr>
            <a:r>
              <a:rPr lang="en-GB" altLang="en-US" sz="2000" b="1" dirty="0" smtClean="0">
                <a:latin typeface="Comic Sans MS" panose="030F0702030302020204" pitchFamily="66" charset="0"/>
              </a:rPr>
              <a:t>S</a:t>
            </a:r>
            <a:r>
              <a:rPr lang="en-GB" altLang="en-US" sz="2000" dirty="0" smtClean="0">
                <a:latin typeface="Comic Sans MS" panose="030F0702030302020204" pitchFamily="66" charset="0"/>
              </a:rPr>
              <a:t>ystems   		Keep webcams in family rooms</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Monitor time spent on the internet </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View the ‘History’ or purchase filtering </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software.</a:t>
            </a:r>
            <a:br>
              <a:rPr lang="en-GB" altLang="en-US" sz="2000" dirty="0" smtClean="0">
                <a:latin typeface="Comic Sans MS" panose="030F0702030302020204" pitchFamily="66" charset="0"/>
              </a:rPr>
            </a:br>
            <a:r>
              <a:rPr lang="en-GB" altLang="en-US" sz="2000" dirty="0" smtClean="0">
                <a:latin typeface="Comic Sans MS" panose="030F0702030302020204" pitchFamily="66" charset="0"/>
              </a:rPr>
              <a:t>			Have proportionate responses  to 				problems.</a:t>
            </a:r>
          </a:p>
          <a:p>
            <a:pPr>
              <a:lnSpc>
                <a:spcPct val="75000"/>
              </a:lnSpc>
              <a:buClr>
                <a:schemeClr val="accent1"/>
              </a:buClr>
              <a:buFont typeface="Arial" charset="0"/>
              <a:buNone/>
            </a:pPr>
            <a:endParaRPr lang="en-GB" altLang="en-US" sz="2000" dirty="0" smtClean="0">
              <a:latin typeface="Comic Sans MS" panose="030F0702030302020204" pitchFamily="66" charset="0"/>
            </a:endParaRPr>
          </a:p>
          <a:p>
            <a:pPr>
              <a:lnSpc>
                <a:spcPct val="75000"/>
              </a:lnSpc>
              <a:buFontTx/>
              <a:buNone/>
            </a:pPr>
            <a:r>
              <a:rPr lang="en-GB" altLang="en-US" sz="2000" dirty="0" smtClean="0">
                <a:latin typeface="Comic Sans MS" panose="030F0702030302020204" pitchFamily="66" charset="0"/>
              </a:rPr>
              <a:t>    Your child will not tell you about a problem if they feel their access to the technologies will be restricted. </a:t>
            </a: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876379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23963" y="246063"/>
            <a:ext cx="5959475" cy="9207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b="1" dirty="0" smtClean="0">
                <a:latin typeface="Comic Sans MS" panose="030F0702030302020204" pitchFamily="66" charset="0"/>
              </a:rPr>
              <a:t>and finally remember</a:t>
            </a:r>
            <a:endParaRPr lang="en-GB" altLang="en-US" b="1" dirty="0">
              <a:latin typeface="Comic Sans MS" panose="030F0702030302020204" pitchFamily="66" charset="0"/>
            </a:endParaRPr>
          </a:p>
        </p:txBody>
      </p:sp>
      <p:sp>
        <p:nvSpPr>
          <p:cNvPr id="3" name="Text Box 4"/>
          <p:cNvSpPr txBox="1">
            <a:spLocks noChangeArrowheads="1"/>
          </p:cNvSpPr>
          <p:nvPr/>
        </p:nvSpPr>
        <p:spPr bwMode="auto">
          <a:xfrm>
            <a:off x="574675" y="1284288"/>
            <a:ext cx="828198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GB" altLang="en-US" sz="2400" dirty="0">
                <a:solidFill>
                  <a:srgbClr val="3333CC"/>
                </a:solidFill>
                <a:latin typeface="Comic Sans MS" panose="030F0702030302020204" pitchFamily="66" charset="0"/>
              </a:rPr>
              <a:t>‘..the risks do not merit a moral panic, and nor do they warrant seriously restricting children’s internet use because this would deny them the many benefits of the internet.  Indeed, there are real costs to lacking internet access or sufficient skills to use it.’</a:t>
            </a:r>
            <a:endParaRPr lang="en-US" altLang="en-US" sz="2400" dirty="0">
              <a:solidFill>
                <a:srgbClr val="3333CC"/>
              </a:solidFill>
              <a:latin typeface="Comic Sans MS" panose="030F0702030302020204" pitchFamily="66" charset="0"/>
            </a:endParaRPr>
          </a:p>
        </p:txBody>
      </p:sp>
      <p:sp>
        <p:nvSpPr>
          <p:cNvPr id="4" name="Text Box 5"/>
          <p:cNvSpPr txBox="1">
            <a:spLocks noChangeArrowheads="1"/>
          </p:cNvSpPr>
          <p:nvPr/>
        </p:nvSpPr>
        <p:spPr bwMode="auto">
          <a:xfrm>
            <a:off x="627063" y="3397250"/>
            <a:ext cx="851693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GB" altLang="en-US" sz="2400" dirty="0">
                <a:solidFill>
                  <a:srgbClr val="3333CC"/>
                </a:solidFill>
                <a:latin typeface="Comic Sans MS" panose="030F0702030302020204" pitchFamily="66" charset="0"/>
              </a:rPr>
              <a:t>‘However, the risks are nonetheless widespread, they are experienced by many children as worrying or problematic, and they do warrant serious intervention by government, educators, industry and </a:t>
            </a:r>
            <a:r>
              <a:rPr lang="en-GB" altLang="en-US" sz="2400" b="1" dirty="0">
                <a:solidFill>
                  <a:srgbClr val="3333CC"/>
                </a:solidFill>
                <a:latin typeface="Comic Sans MS" panose="030F0702030302020204" pitchFamily="66" charset="0"/>
              </a:rPr>
              <a:t>parents</a:t>
            </a:r>
            <a:r>
              <a:rPr lang="en-GB" altLang="en-US" sz="2400" dirty="0">
                <a:solidFill>
                  <a:srgbClr val="3333CC"/>
                </a:solidFill>
                <a:latin typeface="Comic Sans MS" panose="030F0702030302020204" pitchFamily="66" charset="0"/>
              </a:rPr>
              <a:t>.’</a:t>
            </a:r>
          </a:p>
          <a:p>
            <a:pPr algn="ctr" eaLnBrk="0" hangingPunct="0"/>
            <a:endParaRPr lang="en-GB" altLang="en-US" sz="2400" dirty="0">
              <a:solidFill>
                <a:srgbClr val="3333CC"/>
              </a:solidFill>
              <a:latin typeface="Comic Sans MS" panose="030F0702030302020204" pitchFamily="66" charset="0"/>
            </a:endParaRPr>
          </a:p>
          <a:p>
            <a:pPr algn="ctr" eaLnBrk="0" hangingPunct="0"/>
            <a:endParaRPr lang="en-US" altLang="en-US" sz="2400" dirty="0">
              <a:solidFill>
                <a:srgbClr val="3333CC"/>
              </a:solidFill>
            </a:endParaRPr>
          </a:p>
        </p:txBody>
      </p:sp>
    </p:spTree>
    <p:extLst>
      <p:ext uri="{BB962C8B-B14F-4D97-AF65-F5344CB8AC3E}">
        <p14:creationId xmlns:p14="http://schemas.microsoft.com/office/powerpoint/2010/main" val="53077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90538" y="274638"/>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err="1" smtClean="0">
                <a:latin typeface="Comic Sans MS" panose="030F0702030302020204" pitchFamily="66" charset="0"/>
              </a:rPr>
              <a:t>eSafety</a:t>
            </a:r>
            <a:r>
              <a:rPr lang="en-GB" altLang="en-US" dirty="0" smtClean="0">
                <a:latin typeface="Comic Sans MS" panose="030F0702030302020204" pitchFamily="66" charset="0"/>
              </a:rPr>
              <a:t> - resources</a:t>
            </a:r>
            <a:endParaRPr lang="en-GB" altLang="en-US" dirty="0">
              <a:latin typeface="Comic Sans MS" panose="030F0702030302020204" pitchFamily="66" charset="0"/>
            </a:endParaRPr>
          </a:p>
        </p:txBody>
      </p:sp>
      <p:sp>
        <p:nvSpPr>
          <p:cNvPr id="3" name="Rectangle 3"/>
          <p:cNvSpPr txBox="1">
            <a:spLocks noChangeArrowheads="1"/>
          </p:cNvSpPr>
          <p:nvPr/>
        </p:nvSpPr>
        <p:spPr>
          <a:xfrm>
            <a:off x="490538" y="1409700"/>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altLang="en-US" dirty="0" smtClean="0">
              <a:latin typeface="Comic Sans MS" panose="030F0702030302020204" pitchFamily="66" charset="0"/>
            </a:endParaRPr>
          </a:p>
          <a:p>
            <a:r>
              <a:rPr lang="en-GB" altLang="en-US" dirty="0" smtClean="0">
                <a:latin typeface="Comic Sans MS" panose="030F0702030302020204" pitchFamily="66" charset="0"/>
                <a:hlinkClick r:id="rId2"/>
              </a:rPr>
              <a:t>http://www.parentscentre.gov.uk/</a:t>
            </a:r>
            <a:r>
              <a:rPr lang="en-GB" altLang="en-US" dirty="0" smtClean="0">
                <a:latin typeface="Comic Sans MS" panose="030F0702030302020204" pitchFamily="66" charset="0"/>
              </a:rPr>
              <a:t> </a:t>
            </a:r>
          </a:p>
          <a:p>
            <a:r>
              <a:rPr lang="en-GB" altLang="en-US" dirty="0" smtClean="0">
                <a:latin typeface="Comic Sans MS" panose="030F0702030302020204" pitchFamily="66" charset="0"/>
                <a:hlinkClick r:id="rId3"/>
              </a:rPr>
              <a:t>www.thinkuknow.com</a:t>
            </a:r>
            <a:endParaRPr lang="en-GB" altLang="en-US" dirty="0" smtClean="0">
              <a:latin typeface="Comic Sans MS" panose="030F0702030302020204" pitchFamily="66" charset="0"/>
            </a:endParaRPr>
          </a:p>
          <a:p>
            <a:r>
              <a:rPr lang="en-GB" altLang="en-US" dirty="0" smtClean="0">
                <a:latin typeface="Comic Sans MS" panose="030F0702030302020204" pitchFamily="66" charset="0"/>
                <a:hlinkClick r:id="rId4"/>
              </a:rPr>
              <a:t>http://www.getnetwise.org/</a:t>
            </a:r>
            <a:endParaRPr lang="en-GB" altLang="en-US" dirty="0" smtClean="0">
              <a:latin typeface="Comic Sans MS" panose="030F0702030302020204" pitchFamily="66" charset="0"/>
            </a:endParaRPr>
          </a:p>
          <a:p>
            <a:r>
              <a:rPr lang="en-GB" altLang="en-US" dirty="0" smtClean="0">
                <a:latin typeface="Comic Sans MS" panose="030F0702030302020204" pitchFamily="66" charset="0"/>
                <a:hlinkClick r:id="rId5"/>
              </a:rPr>
              <a:t>http://www.childnet-int.org/</a:t>
            </a:r>
            <a:endParaRPr lang="en-GB" altLang="en-US" dirty="0" smtClean="0">
              <a:latin typeface="Comic Sans MS" panose="030F0702030302020204" pitchFamily="66" charset="0"/>
            </a:endParaRPr>
          </a:p>
          <a:p>
            <a:r>
              <a:rPr lang="en-GB" altLang="en-US" dirty="0" smtClean="0">
                <a:latin typeface="Comic Sans MS" panose="030F0702030302020204" pitchFamily="66" charset="0"/>
                <a:hlinkClick r:id="rId6"/>
              </a:rPr>
              <a:t>http://www.bbc.co.uk/webwise/</a:t>
            </a:r>
            <a:endParaRPr lang="en-GB" altLang="en-US" dirty="0" smtClean="0">
              <a:latin typeface="Comic Sans MS" panose="030F0702030302020204" pitchFamily="66" charset="0"/>
            </a:endParaRPr>
          </a:p>
          <a:p>
            <a:r>
              <a:rPr lang="en-GB" altLang="en-US" dirty="0" smtClean="0">
                <a:latin typeface="Comic Sans MS" panose="030F0702030302020204" pitchFamily="66" charset="0"/>
                <a:hlinkClick r:id="rId7"/>
              </a:rPr>
              <a:t>http://www.iwf.org.uk/</a:t>
            </a:r>
            <a:endParaRPr lang="en-GB" altLang="en-US" dirty="0" smtClean="0">
              <a:latin typeface="Comic Sans MS" panose="030F0702030302020204" pitchFamily="66" charset="0"/>
            </a:endParaRPr>
          </a:p>
          <a:p>
            <a:endParaRPr lang="en-GB" altLang="en-US" dirty="0" smtClean="0"/>
          </a:p>
          <a:p>
            <a:endParaRPr lang="en-GB" altLang="en-US" dirty="0" smtClean="0"/>
          </a:p>
          <a:p>
            <a:endParaRPr lang="en-GB" altLang="en-US" dirty="0" smtClean="0"/>
          </a:p>
          <a:p>
            <a:endParaRPr lang="en-GB" altLang="en-US" dirty="0" smtClean="0"/>
          </a:p>
          <a:p>
            <a:pPr>
              <a:buFontTx/>
              <a:buNone/>
            </a:pPr>
            <a:endParaRPr lang="en-GB" altLang="en-US" dirty="0"/>
          </a:p>
        </p:txBody>
      </p:sp>
    </p:spTree>
    <p:extLst>
      <p:ext uri="{BB962C8B-B14F-4D97-AF65-F5344CB8AC3E}">
        <p14:creationId xmlns:p14="http://schemas.microsoft.com/office/powerpoint/2010/main" val="334832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870075" y="1322388"/>
            <a:ext cx="5799138" cy="296545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endParaRPr lang="en-GB" altLang="en-US" sz="2000" dirty="0" smtClean="0"/>
          </a:p>
          <a:p>
            <a:r>
              <a:rPr lang="en-GB" altLang="en-US" sz="2400" dirty="0" smtClean="0">
                <a:latin typeface="Comic Sans MS" panose="030F0702030302020204" pitchFamily="66" charset="0"/>
              </a:rPr>
              <a:t>Look at how children are using the Internet</a:t>
            </a:r>
          </a:p>
          <a:p>
            <a:r>
              <a:rPr lang="en-GB" altLang="en-US" sz="2400" dirty="0" smtClean="0">
                <a:latin typeface="Comic Sans MS" panose="030F0702030302020204" pitchFamily="66" charset="0"/>
              </a:rPr>
              <a:t>Raise awareness of </a:t>
            </a:r>
            <a:r>
              <a:rPr lang="en-GB" altLang="en-US" sz="2400" dirty="0" err="1" smtClean="0">
                <a:latin typeface="Comic Sans MS" panose="030F0702030302020204" pitchFamily="66" charset="0"/>
              </a:rPr>
              <a:t>eSafety</a:t>
            </a:r>
            <a:r>
              <a:rPr lang="en-GB" altLang="en-US" sz="2400" dirty="0" smtClean="0">
                <a:latin typeface="Comic Sans MS" panose="030F0702030302020204" pitchFamily="66" charset="0"/>
              </a:rPr>
              <a:t> issues</a:t>
            </a:r>
          </a:p>
          <a:p>
            <a:r>
              <a:rPr lang="en-GB" altLang="en-US" sz="2400" dirty="0" smtClean="0">
                <a:latin typeface="Comic Sans MS" panose="030F0702030302020204" pitchFamily="66" charset="0"/>
              </a:rPr>
              <a:t>Consider ways of supporting parents/ carers </a:t>
            </a:r>
          </a:p>
          <a:p>
            <a:r>
              <a:rPr lang="en-GB" altLang="en-US" sz="2400" dirty="0" smtClean="0">
                <a:latin typeface="Comic Sans MS" panose="030F0702030302020204" pitchFamily="66" charset="0"/>
              </a:rPr>
              <a:t>Offer guidance on keeping your child safe</a:t>
            </a:r>
          </a:p>
          <a:p>
            <a:r>
              <a:rPr lang="en-GB" altLang="en-US" sz="2400" dirty="0" smtClean="0">
                <a:latin typeface="Comic Sans MS" panose="030F0702030302020204" pitchFamily="66" charset="0"/>
              </a:rPr>
              <a:t>Next steps</a:t>
            </a:r>
          </a:p>
          <a:p>
            <a:endParaRPr lang="en-GB" altLang="en-US" sz="2000" dirty="0"/>
          </a:p>
        </p:txBody>
      </p:sp>
      <p:sp>
        <p:nvSpPr>
          <p:cNvPr id="3" name="AutoShape 8"/>
          <p:cNvSpPr>
            <a:spLocks noChangeArrowheads="1"/>
          </p:cNvSpPr>
          <p:nvPr/>
        </p:nvSpPr>
        <p:spPr bwMode="auto">
          <a:xfrm>
            <a:off x="7380312" y="3087009"/>
            <a:ext cx="1322388" cy="1654175"/>
          </a:xfrm>
          <a:prstGeom prst="upArrow">
            <a:avLst>
              <a:gd name="adj1" fmla="val 50000"/>
              <a:gd name="adj2" fmla="val 31272"/>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 name="AutoShape 10"/>
          <p:cNvSpPr>
            <a:spLocks noChangeArrowheads="1"/>
          </p:cNvSpPr>
          <p:nvPr/>
        </p:nvSpPr>
        <p:spPr bwMode="auto">
          <a:xfrm>
            <a:off x="534988" y="3165475"/>
            <a:ext cx="1322387" cy="1654175"/>
          </a:xfrm>
          <a:prstGeom prst="upArrow">
            <a:avLst>
              <a:gd name="adj1" fmla="val 50000"/>
              <a:gd name="adj2" fmla="val 31273"/>
            </a:avLst>
          </a:prstGeom>
          <a:solidFill>
            <a:srgbClr val="F31948"/>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 name="Rectangle 4"/>
          <p:cNvSpPr/>
          <p:nvPr/>
        </p:nvSpPr>
        <p:spPr>
          <a:xfrm>
            <a:off x="1293371" y="543178"/>
            <a:ext cx="6952545" cy="923330"/>
          </a:xfrm>
          <a:prstGeom prst="rect">
            <a:avLst/>
          </a:prstGeom>
        </p:spPr>
        <p:txBody>
          <a:bodyPr wrap="none">
            <a:spAutoFit/>
          </a:bodyPr>
          <a:lstStyle/>
          <a:p>
            <a:pPr algn="ctr"/>
            <a:r>
              <a:rPr lang="en-GB" altLang="en-US" sz="5400" b="1" dirty="0" smtClean="0">
                <a:latin typeface="Comic Sans MS" panose="030F0702030302020204" pitchFamily="66" charset="0"/>
              </a:rPr>
              <a:t>Aims of this session</a:t>
            </a:r>
            <a:endParaRPr lang="en-GB" sz="5400" dirty="0">
              <a:latin typeface="Comic Sans MS" panose="030F0702030302020204" pitchFamily="66" charset="0"/>
            </a:endParaRPr>
          </a:p>
        </p:txBody>
      </p:sp>
    </p:spTree>
    <p:extLst>
      <p:ext uri="{BB962C8B-B14F-4D97-AF65-F5344CB8AC3E}">
        <p14:creationId xmlns:p14="http://schemas.microsoft.com/office/powerpoint/2010/main" val="1427068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2466975" y="2219325"/>
            <a:ext cx="3484563" cy="2844800"/>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4000" b="1">
                <a:latin typeface="Comic Sans MS" panose="030F0702030302020204" pitchFamily="66" charset="0"/>
              </a:rPr>
              <a:t>Internet</a:t>
            </a:r>
          </a:p>
        </p:txBody>
      </p:sp>
      <p:sp>
        <p:nvSpPr>
          <p:cNvPr id="3" name="Text Box 5"/>
          <p:cNvSpPr txBox="1">
            <a:spLocks noChangeArrowheads="1"/>
          </p:cNvSpPr>
          <p:nvPr/>
        </p:nvSpPr>
        <p:spPr bwMode="auto">
          <a:xfrm>
            <a:off x="3248025" y="1808163"/>
            <a:ext cx="1924050" cy="45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dirty="0">
                <a:latin typeface="Comic Sans MS" panose="030F0702030302020204" pitchFamily="66" charset="0"/>
              </a:rPr>
              <a:t>Their space</a:t>
            </a:r>
          </a:p>
        </p:txBody>
      </p:sp>
      <p:sp>
        <p:nvSpPr>
          <p:cNvPr id="4" name="Text Box 6"/>
          <p:cNvSpPr txBox="1">
            <a:spLocks noChangeArrowheads="1"/>
          </p:cNvSpPr>
          <p:nvPr/>
        </p:nvSpPr>
        <p:spPr bwMode="auto">
          <a:xfrm>
            <a:off x="5980113" y="4005263"/>
            <a:ext cx="2395537" cy="45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a:latin typeface="Comic Sans MS" panose="030F0702030302020204" pitchFamily="66" charset="0"/>
              </a:rPr>
              <a:t>Our space</a:t>
            </a:r>
          </a:p>
        </p:txBody>
      </p:sp>
      <p:sp>
        <p:nvSpPr>
          <p:cNvPr id="5" name="Text Box 7"/>
          <p:cNvSpPr txBox="1">
            <a:spLocks noChangeArrowheads="1"/>
          </p:cNvSpPr>
          <p:nvPr/>
        </p:nvSpPr>
        <p:spPr bwMode="auto">
          <a:xfrm>
            <a:off x="493713" y="4106863"/>
            <a:ext cx="1928812" cy="45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b="1" dirty="0">
                <a:latin typeface="Comic Sans MS" panose="030F0702030302020204" pitchFamily="66" charset="0"/>
              </a:rPr>
              <a:t>Your space</a:t>
            </a:r>
          </a:p>
        </p:txBody>
      </p:sp>
      <p:sp>
        <p:nvSpPr>
          <p:cNvPr id="10" name="Rectangle 9"/>
          <p:cNvSpPr/>
          <p:nvPr/>
        </p:nvSpPr>
        <p:spPr>
          <a:xfrm>
            <a:off x="251520" y="194737"/>
            <a:ext cx="8712968" cy="1323439"/>
          </a:xfrm>
          <a:prstGeom prst="rect">
            <a:avLst/>
          </a:prstGeom>
        </p:spPr>
        <p:txBody>
          <a:bodyPr wrap="square">
            <a:spAutoFit/>
          </a:bodyPr>
          <a:lstStyle/>
          <a:p>
            <a:pPr algn="ctr"/>
            <a:r>
              <a:rPr lang="en-GB" altLang="en-US" sz="4000" dirty="0" smtClean="0">
                <a:latin typeface="Comic Sans MS" panose="030F0702030302020204" pitchFamily="66" charset="0"/>
              </a:rPr>
              <a:t>The Internet and Related Technologies</a:t>
            </a:r>
            <a:endParaRPr lang="en-GB" sz="4000" dirty="0">
              <a:latin typeface="Comic Sans MS" panose="030F0702030302020204" pitchFamily="66" charset="0"/>
            </a:endParaRPr>
          </a:p>
        </p:txBody>
      </p:sp>
    </p:spTree>
    <p:extLst>
      <p:ext uri="{BB962C8B-B14F-4D97-AF65-F5344CB8AC3E}">
        <p14:creationId xmlns:p14="http://schemas.microsoft.com/office/powerpoint/2010/main" val="356399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76238" y="260124"/>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smtClean="0">
                <a:latin typeface="Comic Sans MS" panose="030F0702030302020204" pitchFamily="66" charset="0"/>
              </a:rPr>
              <a:t>How we use these technologies</a:t>
            </a:r>
            <a:endParaRPr lang="en-GB" altLang="en-US" dirty="0">
              <a:latin typeface="Comic Sans MS" panose="030F0702030302020204" pitchFamily="66" charset="0"/>
            </a:endParaRPr>
          </a:p>
        </p:txBody>
      </p:sp>
      <p:sp>
        <p:nvSpPr>
          <p:cNvPr id="3" name="Rectangle 4"/>
          <p:cNvSpPr txBox="1">
            <a:spLocks noChangeArrowheads="1"/>
          </p:cNvSpPr>
          <p:nvPr/>
        </p:nvSpPr>
        <p:spPr>
          <a:xfrm>
            <a:off x="376238" y="1409700"/>
            <a:ext cx="3970337"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endParaRPr lang="en-GB" altLang="en-US" sz="2400" b="1" dirty="0" smtClean="0">
              <a:latin typeface="Comic Sans MS" panose="030F0702030302020204" pitchFamily="66" charset="0"/>
            </a:endParaRPr>
          </a:p>
          <a:p>
            <a:pPr>
              <a:buFontTx/>
              <a:buNone/>
            </a:pPr>
            <a:r>
              <a:rPr lang="en-GB" altLang="en-US" sz="2400" b="1" dirty="0" smtClean="0">
                <a:latin typeface="Comic Sans MS" panose="030F0702030302020204" pitchFamily="66" charset="0"/>
              </a:rPr>
              <a:t>Parents </a:t>
            </a:r>
            <a:r>
              <a:rPr lang="en-GB" altLang="en-US" sz="2400" b="1" dirty="0" smtClean="0">
                <a:latin typeface="Comic Sans MS" panose="030F0702030302020204" pitchFamily="66" charset="0"/>
              </a:rPr>
              <a:t>/ Carers</a:t>
            </a:r>
          </a:p>
          <a:p>
            <a:pPr>
              <a:buFontTx/>
              <a:buNone/>
            </a:pPr>
            <a:endParaRPr lang="en-GB" altLang="en-US" sz="2400" dirty="0" smtClean="0">
              <a:latin typeface="Comic Sans MS" panose="030F0702030302020204" pitchFamily="66" charset="0"/>
            </a:endParaRPr>
          </a:p>
          <a:p>
            <a:pPr>
              <a:buFont typeface="Wingdings" pitchFamily="2" charset="2"/>
              <a:buChar char="Ø"/>
            </a:pPr>
            <a:r>
              <a:rPr lang="en-GB" altLang="en-US" sz="2400" dirty="0" smtClean="0">
                <a:latin typeface="Comic Sans MS" panose="030F0702030302020204" pitchFamily="66" charset="0"/>
              </a:rPr>
              <a:t>e-mail</a:t>
            </a:r>
            <a:endParaRPr lang="en-GB" altLang="en-US" sz="2400" dirty="0" smtClean="0">
              <a:latin typeface="Comic Sans MS" panose="030F0702030302020204" pitchFamily="66" charset="0"/>
            </a:endParaRPr>
          </a:p>
          <a:p>
            <a:pPr>
              <a:buFont typeface="Wingdings" pitchFamily="2" charset="2"/>
              <a:buChar char="Ø"/>
            </a:pPr>
            <a:r>
              <a:rPr lang="en-GB" altLang="en-US" sz="2400" dirty="0" smtClean="0">
                <a:latin typeface="Comic Sans MS" panose="030F0702030302020204" pitchFamily="66" charset="0"/>
              </a:rPr>
              <a:t>Shopping</a:t>
            </a:r>
          </a:p>
          <a:p>
            <a:pPr>
              <a:buFont typeface="Wingdings" pitchFamily="2" charset="2"/>
              <a:buChar char="Ø"/>
            </a:pPr>
            <a:r>
              <a:rPr lang="en-GB" altLang="en-US" sz="2400" dirty="0" smtClean="0">
                <a:latin typeface="Comic Sans MS" panose="030F0702030302020204" pitchFamily="66" charset="0"/>
              </a:rPr>
              <a:t>Booking holidays</a:t>
            </a:r>
          </a:p>
          <a:p>
            <a:pPr>
              <a:buFont typeface="Wingdings" pitchFamily="2" charset="2"/>
              <a:buChar char="Ø"/>
            </a:pPr>
            <a:r>
              <a:rPr lang="en-GB" altLang="en-US" sz="2400" dirty="0" smtClean="0">
                <a:latin typeface="Comic Sans MS" panose="030F0702030302020204" pitchFamily="66" charset="0"/>
              </a:rPr>
              <a:t>Research</a:t>
            </a:r>
            <a:endParaRPr lang="en-GB" altLang="en-US" sz="2400" dirty="0">
              <a:latin typeface="Comic Sans MS" panose="030F0702030302020204" pitchFamily="66" charset="0"/>
            </a:endParaRPr>
          </a:p>
        </p:txBody>
      </p:sp>
      <p:sp>
        <p:nvSpPr>
          <p:cNvPr id="4" name="Rectangle 5"/>
          <p:cNvSpPr txBox="1">
            <a:spLocks noChangeArrowheads="1"/>
          </p:cNvSpPr>
          <p:nvPr/>
        </p:nvSpPr>
        <p:spPr>
          <a:xfrm>
            <a:off x="4613275" y="1409700"/>
            <a:ext cx="3970338"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endParaRPr lang="en-GB" altLang="en-US" sz="2400" b="1" dirty="0" smtClean="0">
              <a:latin typeface="Comic Sans MS" panose="030F0702030302020204" pitchFamily="66" charset="0"/>
            </a:endParaRPr>
          </a:p>
          <a:p>
            <a:pPr>
              <a:buFontTx/>
              <a:buNone/>
            </a:pPr>
            <a:r>
              <a:rPr lang="en-GB" altLang="en-US" sz="2400" b="1" dirty="0" smtClean="0">
                <a:latin typeface="Comic Sans MS" panose="030F0702030302020204" pitchFamily="66" charset="0"/>
              </a:rPr>
              <a:t>Young people</a:t>
            </a:r>
          </a:p>
          <a:p>
            <a:pPr>
              <a:buFont typeface="Wingdings" pitchFamily="2" charset="2"/>
              <a:buChar char="Ø"/>
            </a:pPr>
            <a:r>
              <a:rPr lang="en-GB" altLang="en-US" sz="2400" dirty="0" smtClean="0">
                <a:latin typeface="Comic Sans MS" panose="030F0702030302020204" pitchFamily="66" charset="0"/>
              </a:rPr>
              <a:t>Music</a:t>
            </a:r>
          </a:p>
          <a:p>
            <a:pPr>
              <a:buFont typeface="Wingdings" pitchFamily="2" charset="2"/>
              <a:buChar char="Ø"/>
            </a:pPr>
            <a:r>
              <a:rPr lang="en-GB" altLang="en-US" sz="2400" dirty="0" smtClean="0">
                <a:latin typeface="Comic Sans MS" panose="030F0702030302020204" pitchFamily="66" charset="0"/>
              </a:rPr>
              <a:t>Games</a:t>
            </a:r>
            <a:endParaRPr lang="en-GB" altLang="en-US" sz="2400" dirty="0" smtClean="0">
              <a:latin typeface="Comic Sans MS" panose="030F0702030302020204" pitchFamily="66" charset="0"/>
            </a:endParaRPr>
          </a:p>
          <a:p>
            <a:pPr>
              <a:buFont typeface="Wingdings" pitchFamily="2" charset="2"/>
              <a:buChar char="Ø"/>
            </a:pPr>
            <a:r>
              <a:rPr lang="en-GB" altLang="en-US" sz="2400" dirty="0" smtClean="0">
                <a:latin typeface="Comic Sans MS" panose="030F0702030302020204" pitchFamily="66" charset="0"/>
              </a:rPr>
              <a:t>Chat</a:t>
            </a:r>
          </a:p>
          <a:p>
            <a:pPr>
              <a:buFont typeface="Wingdings" pitchFamily="2" charset="2"/>
              <a:buChar char="Ø"/>
            </a:pPr>
            <a:r>
              <a:rPr lang="en-GB" altLang="en-US" sz="2400" dirty="0" smtClean="0">
                <a:latin typeface="Comic Sans MS" panose="030F0702030302020204" pitchFamily="66" charset="0"/>
              </a:rPr>
              <a:t>Instant Messaging IM</a:t>
            </a:r>
          </a:p>
          <a:p>
            <a:pPr>
              <a:buFont typeface="Wingdings" pitchFamily="2" charset="2"/>
              <a:buChar char="Ø"/>
            </a:pPr>
            <a:r>
              <a:rPr lang="en-GB" altLang="en-US" sz="2400" dirty="0" smtClean="0">
                <a:latin typeface="Comic Sans MS" panose="030F0702030302020204" pitchFamily="66" charset="0"/>
              </a:rPr>
              <a:t>Blogs</a:t>
            </a:r>
          </a:p>
          <a:p>
            <a:pPr>
              <a:buFont typeface="Wingdings" pitchFamily="2" charset="2"/>
              <a:buChar char="Ø"/>
            </a:pPr>
            <a:r>
              <a:rPr lang="en-GB" altLang="en-US" sz="2400" dirty="0" smtClean="0">
                <a:latin typeface="Comic Sans MS" panose="030F0702030302020204" pitchFamily="66" charset="0"/>
              </a:rPr>
              <a:t>Social Networking </a:t>
            </a:r>
            <a:endParaRPr lang="en-GB" altLang="en-US" sz="2400" dirty="0">
              <a:latin typeface="Comic Sans MS" panose="030F0702030302020204" pitchFamily="66" charset="0"/>
            </a:endParaRPr>
          </a:p>
        </p:txBody>
      </p:sp>
      <p:sp>
        <p:nvSpPr>
          <p:cNvPr id="5" name="Text Box 6"/>
          <p:cNvSpPr txBox="1">
            <a:spLocks noChangeArrowheads="1"/>
          </p:cNvSpPr>
          <p:nvPr/>
        </p:nvSpPr>
        <p:spPr bwMode="auto">
          <a:xfrm>
            <a:off x="376238" y="5021263"/>
            <a:ext cx="6661150" cy="1054100"/>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latin typeface="Comic Sans MS" panose="030F0702030302020204" pitchFamily="66" charset="0"/>
              </a:rPr>
              <a:t>Are you one of the 28% of parents who use the internet and describe yourself as a beginner?</a:t>
            </a:r>
          </a:p>
          <a:p>
            <a:pPr>
              <a:spcBef>
                <a:spcPct val="50000"/>
              </a:spcBef>
            </a:pPr>
            <a:r>
              <a:rPr lang="en-GB" altLang="en-US">
                <a:latin typeface="Comic Sans MS" panose="030F0702030302020204" pitchFamily="66" charset="0"/>
              </a:rPr>
              <a:t>7% of children describe themselves as beginners</a:t>
            </a:r>
          </a:p>
        </p:txBody>
      </p:sp>
    </p:spTree>
    <p:extLst>
      <p:ext uri="{BB962C8B-B14F-4D97-AF65-F5344CB8AC3E}">
        <p14:creationId xmlns:p14="http://schemas.microsoft.com/office/powerpoint/2010/main" val="46965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6"/>
          <p:cNvGrpSpPr>
            <a:grpSpLocks/>
          </p:cNvGrpSpPr>
          <p:nvPr/>
        </p:nvGrpSpPr>
        <p:grpSpPr bwMode="auto">
          <a:xfrm>
            <a:off x="3546475" y="2708275"/>
            <a:ext cx="3354388" cy="457200"/>
            <a:chOff x="2234" y="1706"/>
            <a:chExt cx="2113" cy="288"/>
          </a:xfrm>
        </p:grpSpPr>
        <p:sp>
          <p:nvSpPr>
            <p:cNvPr id="3" name="Rectangle 6"/>
            <p:cNvSpPr>
              <a:spLocks noChangeArrowheads="1"/>
            </p:cNvSpPr>
            <p:nvPr/>
          </p:nvSpPr>
          <p:spPr bwMode="auto">
            <a:xfrm>
              <a:off x="3443" y="1706"/>
              <a:ext cx="9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latin typeface="Comic Sans MS" panose="030F0702030302020204" pitchFamily="66" charset="0"/>
                </a:rPr>
                <a:t>  Upload</a:t>
              </a:r>
              <a:endParaRPr lang="en-US" altLang="en-US" sz="2400" b="1">
                <a:latin typeface="Comic Sans MS" panose="030F0702030302020204" pitchFamily="66" charset="0"/>
              </a:endParaRPr>
            </a:p>
          </p:txBody>
        </p:sp>
        <p:sp>
          <p:nvSpPr>
            <p:cNvPr id="4" name="AutoShape 31"/>
            <p:cNvSpPr>
              <a:spLocks noChangeArrowheads="1"/>
            </p:cNvSpPr>
            <p:nvPr/>
          </p:nvSpPr>
          <p:spPr bwMode="auto">
            <a:xfrm>
              <a:off x="2234" y="1810"/>
              <a:ext cx="1043" cy="147"/>
            </a:xfrm>
            <a:prstGeom prst="notchedRightArrow">
              <a:avLst>
                <a:gd name="adj1" fmla="val 50000"/>
                <a:gd name="adj2" fmla="val 177381"/>
              </a:avLst>
            </a:prstGeom>
            <a:solidFill>
              <a:srgbClr val="CC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Comic Sans MS" panose="030F0702030302020204" pitchFamily="66" charset="0"/>
              </a:endParaRPr>
            </a:p>
          </p:txBody>
        </p:sp>
      </p:grpSp>
      <p:grpSp>
        <p:nvGrpSpPr>
          <p:cNvPr id="5" name="Group 37"/>
          <p:cNvGrpSpPr>
            <a:grpSpLocks/>
          </p:cNvGrpSpPr>
          <p:nvPr/>
        </p:nvGrpSpPr>
        <p:grpSpPr bwMode="auto">
          <a:xfrm>
            <a:off x="3582988" y="3429004"/>
            <a:ext cx="3338512" cy="461963"/>
            <a:chOff x="2257" y="2160"/>
            <a:chExt cx="2103" cy="291"/>
          </a:xfrm>
        </p:grpSpPr>
        <p:sp>
          <p:nvSpPr>
            <p:cNvPr id="6" name="Rectangle 9"/>
            <p:cNvSpPr>
              <a:spLocks noChangeArrowheads="1"/>
            </p:cNvSpPr>
            <p:nvPr/>
          </p:nvSpPr>
          <p:spPr bwMode="auto">
            <a:xfrm>
              <a:off x="3448" y="2160"/>
              <a:ext cx="91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latin typeface="Comic Sans MS" panose="030F0702030302020204" pitchFamily="66" charset="0"/>
                </a:rPr>
                <a:t>  Create</a:t>
              </a:r>
              <a:endParaRPr lang="en-US" altLang="en-US" sz="2400" b="1">
                <a:latin typeface="Comic Sans MS" panose="030F0702030302020204" pitchFamily="66" charset="0"/>
              </a:endParaRPr>
            </a:p>
          </p:txBody>
        </p:sp>
        <p:sp>
          <p:nvSpPr>
            <p:cNvPr id="7" name="AutoShape 32"/>
            <p:cNvSpPr>
              <a:spLocks noChangeArrowheads="1"/>
            </p:cNvSpPr>
            <p:nvPr/>
          </p:nvSpPr>
          <p:spPr bwMode="auto">
            <a:xfrm>
              <a:off x="2257" y="2247"/>
              <a:ext cx="1043" cy="147"/>
            </a:xfrm>
            <a:prstGeom prst="notchedRightArrow">
              <a:avLst>
                <a:gd name="adj1" fmla="val 50000"/>
                <a:gd name="adj2" fmla="val 177381"/>
              </a:avLst>
            </a:prstGeom>
            <a:solidFill>
              <a:srgbClr val="CC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Comic Sans MS" panose="030F0702030302020204" pitchFamily="66" charset="0"/>
              </a:endParaRPr>
            </a:p>
          </p:txBody>
        </p:sp>
      </p:grpSp>
      <p:grpSp>
        <p:nvGrpSpPr>
          <p:cNvPr id="8" name="Group 38"/>
          <p:cNvGrpSpPr>
            <a:grpSpLocks/>
          </p:cNvGrpSpPr>
          <p:nvPr/>
        </p:nvGrpSpPr>
        <p:grpSpPr bwMode="auto">
          <a:xfrm>
            <a:off x="3589338" y="4076700"/>
            <a:ext cx="3587750" cy="457200"/>
            <a:chOff x="2261" y="2568"/>
            <a:chExt cx="2260" cy="288"/>
          </a:xfrm>
        </p:grpSpPr>
        <p:sp>
          <p:nvSpPr>
            <p:cNvPr id="9" name="Rectangle 12"/>
            <p:cNvSpPr>
              <a:spLocks noChangeArrowheads="1"/>
            </p:cNvSpPr>
            <p:nvPr/>
          </p:nvSpPr>
          <p:spPr bwMode="auto">
            <a:xfrm>
              <a:off x="3456" y="2568"/>
              <a:ext cx="10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latin typeface="Comic Sans MS" panose="030F0702030302020204" pitchFamily="66" charset="0"/>
                </a:rPr>
                <a:t>  Personal</a:t>
              </a:r>
              <a:endParaRPr lang="en-US" altLang="en-US" sz="2400" b="1">
                <a:latin typeface="Comic Sans MS" panose="030F0702030302020204" pitchFamily="66" charset="0"/>
              </a:endParaRPr>
            </a:p>
          </p:txBody>
        </p:sp>
        <p:sp>
          <p:nvSpPr>
            <p:cNvPr id="10" name="AutoShape 33"/>
            <p:cNvSpPr>
              <a:spLocks noChangeArrowheads="1"/>
            </p:cNvSpPr>
            <p:nvPr/>
          </p:nvSpPr>
          <p:spPr bwMode="auto">
            <a:xfrm>
              <a:off x="2261" y="2667"/>
              <a:ext cx="1043" cy="147"/>
            </a:xfrm>
            <a:prstGeom prst="notchedRightArrow">
              <a:avLst>
                <a:gd name="adj1" fmla="val 50000"/>
                <a:gd name="adj2" fmla="val 177381"/>
              </a:avLst>
            </a:prstGeom>
            <a:solidFill>
              <a:srgbClr val="CC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Comic Sans MS" panose="030F0702030302020204" pitchFamily="66" charset="0"/>
              </a:endParaRPr>
            </a:p>
          </p:txBody>
        </p:sp>
      </p:grpSp>
      <p:grpSp>
        <p:nvGrpSpPr>
          <p:cNvPr id="11" name="Group 39"/>
          <p:cNvGrpSpPr>
            <a:grpSpLocks/>
          </p:cNvGrpSpPr>
          <p:nvPr/>
        </p:nvGrpSpPr>
        <p:grpSpPr bwMode="auto">
          <a:xfrm>
            <a:off x="3594100" y="4708525"/>
            <a:ext cx="4884738" cy="457200"/>
            <a:chOff x="2264" y="2966"/>
            <a:chExt cx="3077" cy="288"/>
          </a:xfrm>
        </p:grpSpPr>
        <p:sp>
          <p:nvSpPr>
            <p:cNvPr id="12" name="Rectangle 25"/>
            <p:cNvSpPr>
              <a:spLocks noChangeArrowheads="1"/>
            </p:cNvSpPr>
            <p:nvPr/>
          </p:nvSpPr>
          <p:spPr bwMode="auto">
            <a:xfrm>
              <a:off x="3432" y="2966"/>
              <a:ext cx="190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latin typeface="Comic Sans MS" panose="030F0702030302020204" pitchFamily="66" charset="0"/>
                </a:rPr>
                <a:t>  Converged media</a:t>
              </a:r>
              <a:endParaRPr lang="en-US" altLang="en-US" sz="2400" b="1">
                <a:latin typeface="Comic Sans MS" panose="030F0702030302020204" pitchFamily="66" charset="0"/>
              </a:endParaRPr>
            </a:p>
          </p:txBody>
        </p:sp>
        <p:sp>
          <p:nvSpPr>
            <p:cNvPr id="13" name="AutoShape 34"/>
            <p:cNvSpPr>
              <a:spLocks noChangeArrowheads="1"/>
            </p:cNvSpPr>
            <p:nvPr/>
          </p:nvSpPr>
          <p:spPr bwMode="auto">
            <a:xfrm>
              <a:off x="2264" y="3077"/>
              <a:ext cx="1043" cy="147"/>
            </a:xfrm>
            <a:prstGeom prst="notchedRightArrow">
              <a:avLst>
                <a:gd name="adj1" fmla="val 50000"/>
                <a:gd name="adj2" fmla="val 177381"/>
              </a:avLst>
            </a:prstGeom>
            <a:solidFill>
              <a:srgbClr val="CC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Comic Sans MS" panose="030F0702030302020204" pitchFamily="66" charset="0"/>
              </a:endParaRPr>
            </a:p>
          </p:txBody>
        </p:sp>
      </p:grpSp>
      <p:grpSp>
        <p:nvGrpSpPr>
          <p:cNvPr id="14" name="Group 40"/>
          <p:cNvGrpSpPr>
            <a:grpSpLocks/>
          </p:cNvGrpSpPr>
          <p:nvPr/>
        </p:nvGrpSpPr>
        <p:grpSpPr bwMode="auto">
          <a:xfrm>
            <a:off x="3619500" y="5359406"/>
            <a:ext cx="3976688" cy="461963"/>
            <a:chOff x="2280" y="3376"/>
            <a:chExt cx="2505" cy="291"/>
          </a:xfrm>
        </p:grpSpPr>
        <p:sp>
          <p:nvSpPr>
            <p:cNvPr id="15" name="Rectangle 17"/>
            <p:cNvSpPr>
              <a:spLocks noChangeArrowheads="1"/>
            </p:cNvSpPr>
            <p:nvPr/>
          </p:nvSpPr>
          <p:spPr bwMode="auto">
            <a:xfrm>
              <a:off x="3446" y="3376"/>
              <a:ext cx="133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latin typeface="Comic Sans MS" panose="030F0702030302020204" pitchFamily="66" charset="0"/>
                </a:rPr>
                <a:t>  Interactive</a:t>
              </a:r>
              <a:endParaRPr lang="en-US" altLang="en-US" sz="2400" b="1">
                <a:latin typeface="Comic Sans MS" panose="030F0702030302020204" pitchFamily="66" charset="0"/>
              </a:endParaRPr>
            </a:p>
          </p:txBody>
        </p:sp>
        <p:sp>
          <p:nvSpPr>
            <p:cNvPr id="16" name="AutoShape 35"/>
            <p:cNvSpPr>
              <a:spLocks noChangeArrowheads="1"/>
            </p:cNvSpPr>
            <p:nvPr/>
          </p:nvSpPr>
          <p:spPr bwMode="auto">
            <a:xfrm>
              <a:off x="2280" y="3477"/>
              <a:ext cx="1043" cy="147"/>
            </a:xfrm>
            <a:prstGeom prst="notchedRightArrow">
              <a:avLst>
                <a:gd name="adj1" fmla="val 50000"/>
                <a:gd name="adj2" fmla="val 177381"/>
              </a:avLst>
            </a:prstGeom>
            <a:solidFill>
              <a:srgbClr val="CC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Comic Sans MS" panose="030F0702030302020204" pitchFamily="66" charset="0"/>
              </a:endParaRPr>
            </a:p>
          </p:txBody>
        </p:sp>
      </p:grpSp>
      <p:sp>
        <p:nvSpPr>
          <p:cNvPr id="17" name="Rectangle 2"/>
          <p:cNvSpPr txBox="1">
            <a:spLocks noChangeArrowheads="1"/>
          </p:cNvSpPr>
          <p:nvPr/>
        </p:nvSpPr>
        <p:spPr bwMode="auto">
          <a:xfrm>
            <a:off x="418332" y="258291"/>
            <a:ext cx="80930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rgbClr val="96A800"/>
                </a:solidFill>
                <a:latin typeface="+mj-lt"/>
                <a:ea typeface="+mj-ea"/>
                <a:cs typeface="+mj-cs"/>
              </a:defRPr>
            </a:lvl1pPr>
            <a:lvl2pPr algn="l" rtl="0" fontAlgn="base">
              <a:spcBef>
                <a:spcPct val="0"/>
              </a:spcBef>
              <a:spcAft>
                <a:spcPct val="0"/>
              </a:spcAft>
              <a:defRPr sz="3600">
                <a:solidFill>
                  <a:srgbClr val="96A800"/>
                </a:solidFill>
                <a:latin typeface="Arial" charset="0"/>
                <a:cs typeface="Arial" charset="0"/>
              </a:defRPr>
            </a:lvl2pPr>
            <a:lvl3pPr algn="l" rtl="0" fontAlgn="base">
              <a:spcBef>
                <a:spcPct val="0"/>
              </a:spcBef>
              <a:spcAft>
                <a:spcPct val="0"/>
              </a:spcAft>
              <a:defRPr sz="3600">
                <a:solidFill>
                  <a:srgbClr val="96A800"/>
                </a:solidFill>
                <a:latin typeface="Arial" charset="0"/>
                <a:cs typeface="Arial" charset="0"/>
              </a:defRPr>
            </a:lvl3pPr>
            <a:lvl4pPr algn="l" rtl="0" fontAlgn="base">
              <a:spcBef>
                <a:spcPct val="0"/>
              </a:spcBef>
              <a:spcAft>
                <a:spcPct val="0"/>
              </a:spcAft>
              <a:defRPr sz="3600">
                <a:solidFill>
                  <a:srgbClr val="96A800"/>
                </a:solidFill>
                <a:latin typeface="Arial" charset="0"/>
                <a:cs typeface="Arial" charset="0"/>
              </a:defRPr>
            </a:lvl4pPr>
            <a:lvl5pPr algn="l" rtl="0" fontAlgn="base">
              <a:spcBef>
                <a:spcPct val="0"/>
              </a:spcBef>
              <a:spcAft>
                <a:spcPct val="0"/>
              </a:spcAft>
              <a:defRPr sz="3600">
                <a:solidFill>
                  <a:srgbClr val="96A800"/>
                </a:solidFill>
                <a:latin typeface="Arial" charset="0"/>
                <a:cs typeface="Arial" charset="0"/>
              </a:defRPr>
            </a:lvl5pPr>
            <a:lvl6pPr marL="457200" algn="l" rtl="0" fontAlgn="base">
              <a:spcBef>
                <a:spcPct val="0"/>
              </a:spcBef>
              <a:spcAft>
                <a:spcPct val="0"/>
              </a:spcAft>
              <a:defRPr sz="3600">
                <a:solidFill>
                  <a:srgbClr val="96A800"/>
                </a:solidFill>
                <a:latin typeface="Arial" charset="0"/>
                <a:cs typeface="Arial" charset="0"/>
              </a:defRPr>
            </a:lvl6pPr>
            <a:lvl7pPr marL="914400" algn="l" rtl="0" fontAlgn="base">
              <a:spcBef>
                <a:spcPct val="0"/>
              </a:spcBef>
              <a:spcAft>
                <a:spcPct val="0"/>
              </a:spcAft>
              <a:defRPr sz="3600">
                <a:solidFill>
                  <a:srgbClr val="96A800"/>
                </a:solidFill>
                <a:latin typeface="Arial" charset="0"/>
                <a:cs typeface="Arial" charset="0"/>
              </a:defRPr>
            </a:lvl7pPr>
            <a:lvl8pPr marL="1371600" algn="l" rtl="0" fontAlgn="base">
              <a:spcBef>
                <a:spcPct val="0"/>
              </a:spcBef>
              <a:spcAft>
                <a:spcPct val="0"/>
              </a:spcAft>
              <a:defRPr sz="3600">
                <a:solidFill>
                  <a:srgbClr val="96A800"/>
                </a:solidFill>
                <a:latin typeface="Arial" charset="0"/>
                <a:cs typeface="Arial" charset="0"/>
              </a:defRPr>
            </a:lvl8pPr>
            <a:lvl9pPr marL="1828800" algn="l" rtl="0" fontAlgn="base">
              <a:spcBef>
                <a:spcPct val="0"/>
              </a:spcBef>
              <a:spcAft>
                <a:spcPct val="0"/>
              </a:spcAft>
              <a:defRPr sz="3600">
                <a:solidFill>
                  <a:srgbClr val="96A800"/>
                </a:solidFill>
                <a:latin typeface="Arial" charset="0"/>
                <a:cs typeface="Arial" charset="0"/>
              </a:defRPr>
            </a:lvl9pPr>
          </a:lstStyle>
          <a:p>
            <a:r>
              <a:rPr lang="en-GB" altLang="en-US" kern="0" dirty="0" smtClean="0">
                <a:solidFill>
                  <a:schemeClr val="tx1"/>
                </a:solidFill>
                <a:latin typeface="Comic Sans MS" panose="030F0702030302020204" pitchFamily="66" charset="0"/>
              </a:rPr>
              <a:t>Moving on……</a:t>
            </a:r>
            <a:endParaRPr lang="en-GB" altLang="en-US" kern="0" dirty="0">
              <a:solidFill>
                <a:schemeClr val="tx1"/>
              </a:solidFill>
              <a:latin typeface="Comic Sans MS" panose="030F0702030302020204" pitchFamily="66" charset="0"/>
            </a:endParaRPr>
          </a:p>
        </p:txBody>
      </p:sp>
      <p:sp>
        <p:nvSpPr>
          <p:cNvPr id="18" name="Rectangle 5"/>
          <p:cNvSpPr>
            <a:spLocks noChangeArrowheads="1"/>
          </p:cNvSpPr>
          <p:nvPr/>
        </p:nvSpPr>
        <p:spPr bwMode="auto">
          <a:xfrm>
            <a:off x="467544" y="2691928"/>
            <a:ext cx="15408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GB" altLang="en-US" sz="2400" b="1">
                <a:latin typeface="Comic Sans MS" panose="030F0702030302020204" pitchFamily="66" charset="0"/>
              </a:rPr>
              <a:t>Download</a:t>
            </a:r>
          </a:p>
        </p:txBody>
      </p:sp>
      <p:sp>
        <p:nvSpPr>
          <p:cNvPr id="19" name="Rectangle 8"/>
          <p:cNvSpPr>
            <a:spLocks noChangeArrowheads="1"/>
          </p:cNvSpPr>
          <p:nvPr/>
        </p:nvSpPr>
        <p:spPr bwMode="auto">
          <a:xfrm>
            <a:off x="467544" y="3412653"/>
            <a:ext cx="14189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GB" altLang="en-US" sz="2400" b="1">
                <a:latin typeface="Comic Sans MS" panose="030F0702030302020204" pitchFamily="66" charset="0"/>
              </a:rPr>
              <a:t>Consume</a:t>
            </a:r>
          </a:p>
        </p:txBody>
      </p:sp>
      <p:sp>
        <p:nvSpPr>
          <p:cNvPr id="20" name="Rectangle 11"/>
          <p:cNvSpPr>
            <a:spLocks noChangeArrowheads="1"/>
          </p:cNvSpPr>
          <p:nvPr/>
        </p:nvSpPr>
        <p:spPr bwMode="auto">
          <a:xfrm>
            <a:off x="467544" y="4076228"/>
            <a:ext cx="191270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GB" altLang="en-US" sz="2400" b="1">
                <a:latin typeface="Comic Sans MS" panose="030F0702030302020204" pitchFamily="66" charset="0"/>
              </a:rPr>
              <a:t>“Corporate”</a:t>
            </a:r>
          </a:p>
        </p:txBody>
      </p:sp>
      <p:sp>
        <p:nvSpPr>
          <p:cNvPr id="21" name="Rectangle 14"/>
          <p:cNvSpPr>
            <a:spLocks noChangeArrowheads="1"/>
          </p:cNvSpPr>
          <p:nvPr/>
        </p:nvSpPr>
        <p:spPr bwMode="auto">
          <a:xfrm>
            <a:off x="467544" y="4712816"/>
            <a:ext cx="2671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GB" altLang="en-US" sz="2400" b="1">
                <a:latin typeface="Comic Sans MS" panose="030F0702030302020204" pitchFamily="66" charset="0"/>
              </a:rPr>
              <a:t>Separate media </a:t>
            </a:r>
          </a:p>
        </p:txBody>
      </p:sp>
      <p:sp>
        <p:nvSpPr>
          <p:cNvPr id="22" name="Rectangle 16"/>
          <p:cNvSpPr>
            <a:spLocks noChangeArrowheads="1"/>
          </p:cNvSpPr>
          <p:nvPr/>
        </p:nvSpPr>
        <p:spPr bwMode="auto">
          <a:xfrm>
            <a:off x="467544" y="5373216"/>
            <a:ext cx="11031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GB" altLang="en-US" sz="2400" b="1">
                <a:latin typeface="Comic Sans MS" panose="030F0702030302020204" pitchFamily="66" charset="0"/>
              </a:rPr>
              <a:t>Static</a:t>
            </a:r>
          </a:p>
        </p:txBody>
      </p:sp>
      <p:sp>
        <p:nvSpPr>
          <p:cNvPr id="23" name="Text Box 21"/>
          <p:cNvSpPr txBox="1">
            <a:spLocks noChangeArrowheads="1"/>
          </p:cNvSpPr>
          <p:nvPr/>
        </p:nvSpPr>
        <p:spPr bwMode="auto">
          <a:xfrm>
            <a:off x="612007" y="1487016"/>
            <a:ext cx="2566987" cy="80962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b="1" dirty="0">
                <a:solidFill>
                  <a:srgbClr val="000000"/>
                </a:solidFill>
                <a:latin typeface="Comic Sans MS" panose="030F0702030302020204" pitchFamily="66" charset="0"/>
              </a:rPr>
              <a:t>(Parents / Carers)</a:t>
            </a:r>
            <a:r>
              <a:rPr lang="en-GB" altLang="en-US" sz="2000" b="1" dirty="0">
                <a:solidFill>
                  <a:schemeClr val="bg1"/>
                </a:solidFill>
                <a:latin typeface="Comic Sans MS" panose="030F0702030302020204" pitchFamily="66" charset="0"/>
              </a:rPr>
              <a:t> </a:t>
            </a:r>
          </a:p>
          <a:p>
            <a:pPr algn="ctr">
              <a:spcBef>
                <a:spcPct val="50000"/>
              </a:spcBef>
            </a:pPr>
            <a:endParaRPr lang="en-US" altLang="en-US" dirty="0">
              <a:solidFill>
                <a:schemeClr val="bg1"/>
              </a:solidFill>
              <a:latin typeface="Comic Sans MS" panose="030F0702030302020204" pitchFamily="66" charset="0"/>
            </a:endParaRPr>
          </a:p>
        </p:txBody>
      </p:sp>
      <p:sp>
        <p:nvSpPr>
          <p:cNvPr id="24" name="Text Box 24"/>
          <p:cNvSpPr txBox="1">
            <a:spLocks noChangeArrowheads="1"/>
          </p:cNvSpPr>
          <p:nvPr/>
        </p:nvSpPr>
        <p:spPr bwMode="auto">
          <a:xfrm>
            <a:off x="5464994" y="1488603"/>
            <a:ext cx="2595563" cy="8540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b="1" dirty="0">
                <a:solidFill>
                  <a:srgbClr val="000000"/>
                </a:solidFill>
                <a:latin typeface="Comic Sans MS" panose="030F0702030302020204" pitchFamily="66" charset="0"/>
              </a:rPr>
              <a:t>Young people</a:t>
            </a:r>
          </a:p>
          <a:p>
            <a:pPr algn="ctr">
              <a:spcBef>
                <a:spcPct val="50000"/>
              </a:spcBef>
            </a:pPr>
            <a:r>
              <a:rPr lang="en-GB" altLang="en-US" sz="2000" b="1" dirty="0">
                <a:solidFill>
                  <a:srgbClr val="000000"/>
                </a:solidFill>
                <a:latin typeface="Comic Sans MS" panose="030F0702030302020204" pitchFamily="66" charset="0"/>
              </a:rPr>
              <a:t>web2</a:t>
            </a:r>
            <a:endParaRPr lang="en-US" altLang="en-US" dirty="0">
              <a:solidFill>
                <a:srgbClr val="000000"/>
              </a:solidFill>
              <a:latin typeface="Comic Sans MS" panose="030F0702030302020204" pitchFamily="66" charset="0"/>
            </a:endParaRPr>
          </a:p>
        </p:txBody>
      </p:sp>
    </p:spTree>
    <p:extLst>
      <p:ext uri="{BB962C8B-B14F-4D97-AF65-F5344CB8AC3E}">
        <p14:creationId xmlns:p14="http://schemas.microsoft.com/office/powerpoint/2010/main" val="67443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0-#ppt_w/2"/>
                                          </p:val>
                                        </p:tav>
                                        <p:tav tm="100000">
                                          <p:val>
                                            <p:strVal val="#ppt_x"/>
                                          </p:val>
                                        </p:tav>
                                      </p:tavLst>
                                    </p:anim>
                                    <p:anim calcmode="lin" valueType="num">
                                      <p:cBhvr additive="base">
                                        <p:cTn id="14"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2000" fill="hold"/>
                                        <p:tgtEl>
                                          <p:spTgt spid="8"/>
                                        </p:tgtEl>
                                        <p:attrNameLst>
                                          <p:attrName>ppt_x</p:attrName>
                                        </p:attrNameLst>
                                      </p:cBhvr>
                                      <p:tavLst>
                                        <p:tav tm="0">
                                          <p:val>
                                            <p:strVal val="0-#ppt_w/2"/>
                                          </p:val>
                                        </p:tav>
                                        <p:tav tm="100000">
                                          <p:val>
                                            <p:strVal val="#ppt_x"/>
                                          </p:val>
                                        </p:tav>
                                      </p:tavLst>
                                    </p:anim>
                                    <p:anim calcmode="lin" valueType="num">
                                      <p:cBhvr additive="base">
                                        <p:cTn id="20"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2000" fill="hold"/>
                                        <p:tgtEl>
                                          <p:spTgt spid="11"/>
                                        </p:tgtEl>
                                        <p:attrNameLst>
                                          <p:attrName>ppt_x</p:attrName>
                                        </p:attrNameLst>
                                      </p:cBhvr>
                                      <p:tavLst>
                                        <p:tav tm="0">
                                          <p:val>
                                            <p:strVal val="0-#ppt_w/2"/>
                                          </p:val>
                                        </p:tav>
                                        <p:tav tm="100000">
                                          <p:val>
                                            <p:strVal val="#ppt_x"/>
                                          </p:val>
                                        </p:tav>
                                      </p:tavLst>
                                    </p:anim>
                                    <p:anim calcmode="lin" valueType="num">
                                      <p:cBhvr additive="base">
                                        <p:cTn id="26" dur="2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000" fill="hold"/>
                                        <p:tgtEl>
                                          <p:spTgt spid="14"/>
                                        </p:tgtEl>
                                        <p:attrNameLst>
                                          <p:attrName>ppt_x</p:attrName>
                                        </p:attrNameLst>
                                      </p:cBhvr>
                                      <p:tavLst>
                                        <p:tav tm="0">
                                          <p:val>
                                            <p:strVal val="0-#ppt_w/2"/>
                                          </p:val>
                                        </p:tav>
                                        <p:tav tm="100000">
                                          <p:val>
                                            <p:strVal val="#ppt_x"/>
                                          </p:val>
                                        </p:tav>
                                      </p:tavLst>
                                    </p:anim>
                                    <p:anim calcmode="lin" valueType="num">
                                      <p:cBhvr additive="base">
                                        <p:cTn id="32"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2000" fill="hold"/>
                                        <p:tgtEl>
                                          <p:spTgt spid="18"/>
                                        </p:tgtEl>
                                        <p:attrNameLst>
                                          <p:attrName>ppt_x</p:attrName>
                                        </p:attrNameLst>
                                      </p:cBhvr>
                                      <p:tavLst>
                                        <p:tav tm="0">
                                          <p:val>
                                            <p:strVal val="0-#ppt_w/2"/>
                                          </p:val>
                                        </p:tav>
                                        <p:tav tm="100000">
                                          <p:val>
                                            <p:strVal val="#ppt_x"/>
                                          </p:val>
                                        </p:tav>
                                      </p:tavLst>
                                    </p:anim>
                                    <p:anim calcmode="lin" valueType="num">
                                      <p:cBhvr additive="base">
                                        <p:cTn id="38" dur="2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2000" fill="hold"/>
                                        <p:tgtEl>
                                          <p:spTgt spid="19"/>
                                        </p:tgtEl>
                                        <p:attrNameLst>
                                          <p:attrName>ppt_x</p:attrName>
                                        </p:attrNameLst>
                                      </p:cBhvr>
                                      <p:tavLst>
                                        <p:tav tm="0">
                                          <p:val>
                                            <p:strVal val="0-#ppt_w/2"/>
                                          </p:val>
                                        </p:tav>
                                        <p:tav tm="100000">
                                          <p:val>
                                            <p:strVal val="#ppt_x"/>
                                          </p:val>
                                        </p:tav>
                                      </p:tavLst>
                                    </p:anim>
                                    <p:anim calcmode="lin" valueType="num">
                                      <p:cBhvr additive="base">
                                        <p:cTn id="44" dur="2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2000" fill="hold"/>
                                        <p:tgtEl>
                                          <p:spTgt spid="20"/>
                                        </p:tgtEl>
                                        <p:attrNameLst>
                                          <p:attrName>ppt_x</p:attrName>
                                        </p:attrNameLst>
                                      </p:cBhvr>
                                      <p:tavLst>
                                        <p:tav tm="0">
                                          <p:val>
                                            <p:strVal val="0-#ppt_w/2"/>
                                          </p:val>
                                        </p:tav>
                                        <p:tav tm="100000">
                                          <p:val>
                                            <p:strVal val="#ppt_x"/>
                                          </p:val>
                                        </p:tav>
                                      </p:tavLst>
                                    </p:anim>
                                    <p:anim calcmode="lin" valueType="num">
                                      <p:cBhvr additive="base">
                                        <p:cTn id="50" dur="20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2000" fill="hold"/>
                                        <p:tgtEl>
                                          <p:spTgt spid="21"/>
                                        </p:tgtEl>
                                        <p:attrNameLst>
                                          <p:attrName>ppt_x</p:attrName>
                                        </p:attrNameLst>
                                      </p:cBhvr>
                                      <p:tavLst>
                                        <p:tav tm="0">
                                          <p:val>
                                            <p:strVal val="0-#ppt_w/2"/>
                                          </p:val>
                                        </p:tav>
                                        <p:tav tm="100000">
                                          <p:val>
                                            <p:strVal val="#ppt_x"/>
                                          </p:val>
                                        </p:tav>
                                      </p:tavLst>
                                    </p:anim>
                                    <p:anim calcmode="lin" valueType="num">
                                      <p:cBhvr additive="base">
                                        <p:cTn id="56" dur="20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2000" fill="hold"/>
                                        <p:tgtEl>
                                          <p:spTgt spid="22"/>
                                        </p:tgtEl>
                                        <p:attrNameLst>
                                          <p:attrName>ppt_x</p:attrName>
                                        </p:attrNameLst>
                                      </p:cBhvr>
                                      <p:tavLst>
                                        <p:tav tm="0">
                                          <p:val>
                                            <p:strVal val="0-#ppt_w/2"/>
                                          </p:val>
                                        </p:tav>
                                        <p:tav tm="100000">
                                          <p:val>
                                            <p:strVal val="#ppt_x"/>
                                          </p:val>
                                        </p:tav>
                                      </p:tavLst>
                                    </p:anim>
                                    <p:anim calcmode="lin" valueType="num">
                                      <p:cBhvr additive="base">
                                        <p:cTn id="62" dur="2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6552" y="245609"/>
            <a:ext cx="8093075"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dirty="0" smtClean="0">
                <a:latin typeface="Comic Sans MS" panose="030F0702030302020204" pitchFamily="66" charset="0"/>
              </a:rPr>
              <a:t>Some of the technologies……</a:t>
            </a:r>
            <a:endParaRPr lang="en-GB" altLang="en-US" dirty="0">
              <a:latin typeface="Comic Sans MS" panose="030F0702030302020204" pitchFamily="66" charset="0"/>
            </a:endParaRPr>
          </a:p>
        </p:txBody>
      </p:sp>
      <p:sp>
        <p:nvSpPr>
          <p:cNvPr id="3" name="AutoShape 4"/>
          <p:cNvSpPr>
            <a:spLocks noChangeArrowheads="1"/>
          </p:cNvSpPr>
          <p:nvPr/>
        </p:nvSpPr>
        <p:spPr bwMode="auto">
          <a:xfrm>
            <a:off x="2278063" y="1893888"/>
            <a:ext cx="2387600" cy="1382712"/>
          </a:xfrm>
          <a:prstGeom prst="plus">
            <a:avLst>
              <a:gd name="adj" fmla="val 25000"/>
            </a:avLst>
          </a:prstGeom>
          <a:solidFill>
            <a:srgbClr val="FF00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BLOGS</a:t>
            </a:r>
          </a:p>
        </p:txBody>
      </p:sp>
      <p:sp>
        <p:nvSpPr>
          <p:cNvPr id="4" name="AutoShape 5"/>
          <p:cNvSpPr>
            <a:spLocks noChangeArrowheads="1"/>
          </p:cNvSpPr>
          <p:nvPr/>
        </p:nvSpPr>
        <p:spPr bwMode="auto">
          <a:xfrm>
            <a:off x="4305300" y="2571750"/>
            <a:ext cx="2387600" cy="1382713"/>
          </a:xfrm>
          <a:prstGeom prst="plus">
            <a:avLst>
              <a:gd name="adj" fmla="val 25000"/>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E-mail</a:t>
            </a:r>
          </a:p>
        </p:txBody>
      </p:sp>
      <p:sp>
        <p:nvSpPr>
          <p:cNvPr id="5" name="AutoShape 6"/>
          <p:cNvSpPr>
            <a:spLocks noChangeArrowheads="1"/>
          </p:cNvSpPr>
          <p:nvPr/>
        </p:nvSpPr>
        <p:spPr bwMode="auto">
          <a:xfrm>
            <a:off x="6334125" y="3276600"/>
            <a:ext cx="2387600" cy="1382713"/>
          </a:xfrm>
          <a:prstGeom prst="plus">
            <a:avLst>
              <a:gd name="adj" fmla="val 25000"/>
            </a:avLst>
          </a:prstGeom>
          <a:solidFill>
            <a:srgbClr val="00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Podcasting</a:t>
            </a:r>
          </a:p>
        </p:txBody>
      </p:sp>
      <p:sp>
        <p:nvSpPr>
          <p:cNvPr id="6" name="AutoShape 7"/>
          <p:cNvSpPr>
            <a:spLocks noChangeArrowheads="1"/>
          </p:cNvSpPr>
          <p:nvPr/>
        </p:nvSpPr>
        <p:spPr bwMode="auto">
          <a:xfrm>
            <a:off x="4305300" y="1211263"/>
            <a:ext cx="2387600" cy="1382712"/>
          </a:xfrm>
          <a:prstGeom prst="plus">
            <a:avLst>
              <a:gd name="adj" fmla="val 25000"/>
            </a:avLst>
          </a:prstGeom>
          <a:solidFill>
            <a:srgbClr val="99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Instant </a:t>
            </a:r>
          </a:p>
          <a:p>
            <a:pPr algn="ctr"/>
            <a:r>
              <a:rPr lang="en-GB" altLang="en-US" sz="2400" b="1">
                <a:latin typeface="Comic Sans MS" panose="030F0702030302020204" pitchFamily="66" charset="0"/>
              </a:rPr>
              <a:t>messaging</a:t>
            </a:r>
          </a:p>
        </p:txBody>
      </p:sp>
      <p:sp>
        <p:nvSpPr>
          <p:cNvPr id="7" name="AutoShape 8"/>
          <p:cNvSpPr>
            <a:spLocks noChangeArrowheads="1"/>
          </p:cNvSpPr>
          <p:nvPr/>
        </p:nvSpPr>
        <p:spPr bwMode="auto">
          <a:xfrm>
            <a:off x="2289175" y="3276600"/>
            <a:ext cx="2387600" cy="1382713"/>
          </a:xfrm>
          <a:prstGeom prst="plus">
            <a:avLst>
              <a:gd name="adj" fmla="val 25000"/>
            </a:avLst>
          </a:prstGeom>
          <a:solidFill>
            <a:srgbClr val="CCFF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Gaming sites</a:t>
            </a:r>
          </a:p>
        </p:txBody>
      </p:sp>
      <p:sp>
        <p:nvSpPr>
          <p:cNvPr id="8" name="AutoShape 9"/>
          <p:cNvSpPr>
            <a:spLocks noChangeArrowheads="1"/>
          </p:cNvSpPr>
          <p:nvPr/>
        </p:nvSpPr>
        <p:spPr bwMode="auto">
          <a:xfrm>
            <a:off x="6346825" y="1892300"/>
            <a:ext cx="2387600" cy="1382713"/>
          </a:xfrm>
          <a:prstGeom prst="plus">
            <a:avLst>
              <a:gd name="adj" fmla="val 25000"/>
            </a:avLst>
          </a:prstGeom>
          <a:solidFill>
            <a:srgbClr val="FF00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Social </a:t>
            </a:r>
          </a:p>
          <a:p>
            <a:pPr algn="ctr"/>
            <a:r>
              <a:rPr lang="en-GB" altLang="en-US" sz="2400" b="1">
                <a:latin typeface="Comic Sans MS" panose="030F0702030302020204" pitchFamily="66" charset="0"/>
              </a:rPr>
              <a:t>networking</a:t>
            </a:r>
          </a:p>
        </p:txBody>
      </p:sp>
      <p:sp>
        <p:nvSpPr>
          <p:cNvPr id="9" name="AutoShape 10"/>
          <p:cNvSpPr>
            <a:spLocks noChangeArrowheads="1"/>
          </p:cNvSpPr>
          <p:nvPr/>
        </p:nvSpPr>
        <p:spPr bwMode="auto">
          <a:xfrm>
            <a:off x="4305300" y="3943350"/>
            <a:ext cx="2387600" cy="1382713"/>
          </a:xfrm>
          <a:prstGeom prst="plus">
            <a:avLst>
              <a:gd name="adj" fmla="val 25000"/>
            </a:avLst>
          </a:prstGeom>
          <a:solidFill>
            <a:srgbClr val="00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Chat Rooms</a:t>
            </a:r>
          </a:p>
        </p:txBody>
      </p:sp>
      <p:sp>
        <p:nvSpPr>
          <p:cNvPr id="10" name="AutoShape 11"/>
          <p:cNvSpPr>
            <a:spLocks noChangeArrowheads="1"/>
          </p:cNvSpPr>
          <p:nvPr/>
        </p:nvSpPr>
        <p:spPr bwMode="auto">
          <a:xfrm>
            <a:off x="6334125" y="522288"/>
            <a:ext cx="2387600" cy="1382712"/>
          </a:xfrm>
          <a:prstGeom prst="plus">
            <a:avLst>
              <a:gd name="adj" fmla="val 25000"/>
            </a:avLst>
          </a:prstGeom>
          <a:solidFill>
            <a:srgbClr val="FFCC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Mobile phones</a:t>
            </a:r>
          </a:p>
        </p:txBody>
      </p:sp>
      <p:sp>
        <p:nvSpPr>
          <p:cNvPr id="11" name="AutoShape 12"/>
          <p:cNvSpPr>
            <a:spLocks noChangeArrowheads="1"/>
          </p:cNvSpPr>
          <p:nvPr/>
        </p:nvSpPr>
        <p:spPr bwMode="auto">
          <a:xfrm>
            <a:off x="2263775" y="4610100"/>
            <a:ext cx="2387600" cy="1382713"/>
          </a:xfrm>
          <a:prstGeom prst="plus">
            <a:avLst>
              <a:gd name="adj" fmla="val 25000"/>
            </a:avLst>
          </a:prstGeom>
          <a:solidFill>
            <a:srgbClr val="FF9933"/>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Video </a:t>
            </a:r>
          </a:p>
          <a:p>
            <a:pPr algn="ctr"/>
            <a:r>
              <a:rPr lang="en-GB" altLang="en-US" sz="2400" b="1">
                <a:latin typeface="Comic Sans MS" panose="030F0702030302020204" pitchFamily="66" charset="0"/>
              </a:rPr>
              <a:t>broadcasting</a:t>
            </a:r>
          </a:p>
        </p:txBody>
      </p:sp>
      <p:sp>
        <p:nvSpPr>
          <p:cNvPr id="12" name="AutoShape 14"/>
          <p:cNvSpPr>
            <a:spLocks noChangeArrowheads="1"/>
          </p:cNvSpPr>
          <p:nvPr/>
        </p:nvSpPr>
        <p:spPr bwMode="auto">
          <a:xfrm>
            <a:off x="334963" y="2576513"/>
            <a:ext cx="2387600" cy="1382712"/>
          </a:xfrm>
          <a:prstGeom prst="plus">
            <a:avLst>
              <a:gd name="adj" fmla="val 25000"/>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Music </a:t>
            </a:r>
          </a:p>
          <a:p>
            <a:pPr algn="ctr"/>
            <a:r>
              <a:rPr lang="en-GB" altLang="en-US" sz="2400" b="1">
                <a:latin typeface="Comic Sans MS" panose="030F0702030302020204" pitchFamily="66" charset="0"/>
              </a:rPr>
              <a:t>Download</a:t>
            </a:r>
          </a:p>
          <a:p>
            <a:pPr algn="ctr"/>
            <a:r>
              <a:rPr lang="en-GB" altLang="en-US" sz="2400" b="1">
                <a:latin typeface="Comic Sans MS" panose="030F0702030302020204" pitchFamily="66" charset="0"/>
              </a:rPr>
              <a:t>sites</a:t>
            </a:r>
          </a:p>
        </p:txBody>
      </p:sp>
      <p:sp>
        <p:nvSpPr>
          <p:cNvPr id="13" name="AutoShape 15"/>
          <p:cNvSpPr>
            <a:spLocks noChangeArrowheads="1"/>
          </p:cNvSpPr>
          <p:nvPr/>
        </p:nvSpPr>
        <p:spPr bwMode="auto">
          <a:xfrm>
            <a:off x="334963" y="3941763"/>
            <a:ext cx="2387600" cy="1382712"/>
          </a:xfrm>
          <a:prstGeom prst="plus">
            <a:avLst>
              <a:gd name="adj" fmla="val 25000"/>
            </a:avLst>
          </a:prstGeom>
          <a:solidFill>
            <a:srgbClr val="33CC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Wikies</a:t>
            </a:r>
          </a:p>
        </p:txBody>
      </p:sp>
      <p:sp>
        <p:nvSpPr>
          <p:cNvPr id="14" name="AutoShape 19"/>
          <p:cNvSpPr>
            <a:spLocks noChangeArrowheads="1"/>
          </p:cNvSpPr>
          <p:nvPr/>
        </p:nvSpPr>
        <p:spPr bwMode="auto">
          <a:xfrm>
            <a:off x="6350000" y="4579938"/>
            <a:ext cx="2387600" cy="1382712"/>
          </a:xfrm>
          <a:prstGeom prst="plus">
            <a:avLst>
              <a:gd name="adj" fmla="val 25000"/>
            </a:avLst>
          </a:prstGeom>
          <a:solidFill>
            <a:srgbClr val="FF66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latin typeface="Comic Sans MS" panose="030F0702030302020204" pitchFamily="66" charset="0"/>
              </a:rPr>
              <a:t>P2P</a:t>
            </a:r>
          </a:p>
          <a:p>
            <a:pPr algn="ctr"/>
            <a:r>
              <a:rPr lang="en-GB" altLang="en-US" sz="2400" b="1">
                <a:latin typeface="Comic Sans MS" panose="030F0702030302020204" pitchFamily="66" charset="0"/>
              </a:rPr>
              <a:t>file-sharing</a:t>
            </a:r>
          </a:p>
        </p:txBody>
      </p:sp>
      <p:sp>
        <p:nvSpPr>
          <p:cNvPr id="28" name="AutoShape 17"/>
          <p:cNvSpPr>
            <a:spLocks noChangeArrowheads="1"/>
          </p:cNvSpPr>
          <p:nvPr/>
        </p:nvSpPr>
        <p:spPr bwMode="auto">
          <a:xfrm>
            <a:off x="230188" y="1214438"/>
            <a:ext cx="2387600" cy="1382712"/>
          </a:xfrm>
          <a:prstGeom prst="plus">
            <a:avLst>
              <a:gd name="adj" fmla="val 25000"/>
            </a:avLst>
          </a:prstGeom>
          <a:solidFill>
            <a:srgbClr val="CC99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What next</a:t>
            </a:r>
          </a:p>
          <a:p>
            <a:pPr algn="ctr"/>
            <a:r>
              <a:rPr lang="en-GB" altLang="en-US" sz="2400" b="1" dirty="0">
                <a:latin typeface="Comic Sans MS" panose="030F0702030302020204" pitchFamily="66" charset="0"/>
              </a:rPr>
              <a:t>???</a:t>
            </a:r>
          </a:p>
        </p:txBody>
      </p:sp>
    </p:spTree>
    <p:extLst>
      <p:ext uri="{BB962C8B-B14F-4D97-AF65-F5344CB8AC3E}">
        <p14:creationId xmlns:p14="http://schemas.microsoft.com/office/powerpoint/2010/main" val="341031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90538" y="1202676"/>
            <a:ext cx="8093075" cy="383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altLang="en-US" dirty="0" smtClean="0">
              <a:latin typeface="Comic Sans MS" panose="030F0702030302020204" pitchFamily="66" charset="0"/>
            </a:endParaRPr>
          </a:p>
          <a:p>
            <a:endParaRPr lang="en-GB" altLang="en-US" dirty="0" smtClean="0">
              <a:latin typeface="Comic Sans MS" panose="030F0702030302020204" pitchFamily="66" charset="0"/>
            </a:endParaRPr>
          </a:p>
          <a:p>
            <a:r>
              <a:rPr lang="en-GB" altLang="en-US" dirty="0" smtClean="0">
                <a:latin typeface="Comic Sans MS" panose="030F0702030302020204" pitchFamily="66" charset="0"/>
              </a:rPr>
              <a:t>Blog is short for web log or online diary</a:t>
            </a:r>
          </a:p>
          <a:p>
            <a:r>
              <a:rPr lang="en-GB" altLang="en-US" dirty="0" smtClean="0">
                <a:latin typeface="Comic Sans MS" panose="030F0702030302020204" pitchFamily="66" charset="0"/>
              </a:rPr>
              <a:t>Easy to create and use</a:t>
            </a:r>
          </a:p>
          <a:p>
            <a:r>
              <a:rPr lang="en-GB" altLang="en-US" dirty="0" smtClean="0">
                <a:latin typeface="Comic Sans MS" panose="030F0702030302020204" pitchFamily="66" charset="0"/>
              </a:rPr>
              <a:t>Easy to add comments and share ideas or opinions</a:t>
            </a:r>
            <a:endParaRPr lang="en-GB" altLang="en-US" dirty="0">
              <a:latin typeface="Comic Sans MS" panose="030F0702030302020204" pitchFamily="66" charset="0"/>
            </a:endParaRPr>
          </a:p>
        </p:txBody>
      </p:sp>
      <p:sp>
        <p:nvSpPr>
          <p:cNvPr id="3" name="AutoShape 6"/>
          <p:cNvSpPr>
            <a:spLocks noChangeArrowheads="1"/>
          </p:cNvSpPr>
          <p:nvPr/>
        </p:nvSpPr>
        <p:spPr bwMode="auto">
          <a:xfrm>
            <a:off x="333375" y="528638"/>
            <a:ext cx="2387600" cy="1382712"/>
          </a:xfrm>
          <a:prstGeom prst="plus">
            <a:avLst>
              <a:gd name="adj" fmla="val 25000"/>
            </a:avLst>
          </a:prstGeom>
          <a:solidFill>
            <a:srgbClr val="FF00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dirty="0">
                <a:latin typeface="Comic Sans MS" panose="030F0702030302020204" pitchFamily="66" charset="0"/>
              </a:rPr>
              <a:t>BLOGS</a:t>
            </a:r>
          </a:p>
        </p:txBody>
      </p:sp>
      <p:sp>
        <p:nvSpPr>
          <p:cNvPr id="4" name="Text Box 7"/>
          <p:cNvSpPr txBox="1">
            <a:spLocks noChangeArrowheads="1"/>
          </p:cNvSpPr>
          <p:nvPr/>
        </p:nvSpPr>
        <p:spPr bwMode="auto">
          <a:xfrm>
            <a:off x="393700" y="4630738"/>
            <a:ext cx="7315200" cy="1492250"/>
          </a:xfrm>
          <a:prstGeom prst="rect">
            <a:avLst/>
          </a:prstGeom>
          <a:solidFill>
            <a:srgbClr val="CC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r>
              <a:rPr lang="en-GB" altLang="en-US">
                <a:solidFill>
                  <a:srgbClr val="4D4D4D"/>
                </a:solidFill>
                <a:latin typeface="Comic Sans MS" panose="030F0702030302020204" pitchFamily="66" charset="0"/>
              </a:rPr>
              <a:t>1% of parents thought their child blogged</a:t>
            </a:r>
          </a:p>
          <a:p>
            <a:pPr lvl="1"/>
            <a:r>
              <a:rPr lang="en-GB" altLang="en-US">
                <a:solidFill>
                  <a:srgbClr val="4D4D4D"/>
                </a:solidFill>
                <a:latin typeface="Comic Sans MS" panose="030F0702030302020204" pitchFamily="66" charset="0"/>
              </a:rPr>
              <a:t>33% of children used blogs</a:t>
            </a:r>
          </a:p>
          <a:p>
            <a:pPr lvl="1"/>
            <a:r>
              <a:rPr lang="en-GB" altLang="en-US">
                <a:solidFill>
                  <a:srgbClr val="4D4D4D"/>
                </a:solidFill>
                <a:latin typeface="Comic Sans MS" panose="030F0702030302020204" pitchFamily="66" charset="0"/>
              </a:rPr>
              <a:t>67% of parents didn’t know what a blog was</a:t>
            </a:r>
          </a:p>
          <a:p>
            <a:pPr lvl="1">
              <a:lnSpc>
                <a:spcPct val="80000"/>
              </a:lnSpc>
              <a:spcBef>
                <a:spcPct val="30000"/>
              </a:spcBef>
              <a:buClr>
                <a:srgbClr val="4D4D4D"/>
              </a:buClr>
              <a:buFont typeface="Arial" charset="0"/>
              <a:buNone/>
            </a:pPr>
            <a:r>
              <a:rPr lang="en-GB" altLang="en-US" b="1">
                <a:solidFill>
                  <a:srgbClr val="4D4D4D"/>
                </a:solidFill>
                <a:latin typeface="Comic Sans MS" panose="030F0702030302020204" pitchFamily="66" charset="0"/>
              </a:rPr>
              <a:t>UK Children Go Online, 2005, 9-19 year olds</a:t>
            </a:r>
          </a:p>
          <a:p>
            <a:pPr lvl="1"/>
            <a:endParaRPr lang="en-GB" altLang="en-US">
              <a:solidFill>
                <a:srgbClr val="4D4D4D"/>
              </a:solidFill>
              <a:latin typeface="Comic Sans MS" panose="030F0702030302020204" pitchFamily="66" charset="0"/>
            </a:endParaRPr>
          </a:p>
        </p:txBody>
      </p:sp>
    </p:spTree>
    <p:extLst>
      <p:ext uri="{BB962C8B-B14F-4D97-AF65-F5344CB8AC3E}">
        <p14:creationId xmlns:p14="http://schemas.microsoft.com/office/powerpoint/2010/main" val="241641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6708775" y="1958975"/>
            <a:ext cx="2087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GB" altLang="en-US" sz="2000">
                <a:latin typeface="Comic Sans MS" panose="030F0702030302020204" pitchFamily="66" charset="0"/>
              </a:rPr>
              <a:t>Text messages</a:t>
            </a:r>
            <a:endParaRPr lang="en-US" altLang="en-US" sz="2000">
              <a:latin typeface="Comic Sans MS" panose="030F0702030302020204" pitchFamily="66" charset="0"/>
            </a:endParaRPr>
          </a:p>
        </p:txBody>
      </p:sp>
      <p:sp>
        <p:nvSpPr>
          <p:cNvPr id="3" name="Text Box 5"/>
          <p:cNvSpPr txBox="1">
            <a:spLocks noChangeArrowheads="1"/>
          </p:cNvSpPr>
          <p:nvPr/>
        </p:nvSpPr>
        <p:spPr bwMode="auto">
          <a:xfrm>
            <a:off x="198438" y="4716463"/>
            <a:ext cx="2178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a:latin typeface="Comic Sans MS" panose="030F0702030302020204" pitchFamily="66" charset="0"/>
              </a:rPr>
              <a:t>MP3 player </a:t>
            </a:r>
            <a:endParaRPr lang="en-US" altLang="en-US" sz="2000">
              <a:latin typeface="Comic Sans MS" panose="030F0702030302020204" pitchFamily="66" charset="0"/>
            </a:endParaRPr>
          </a:p>
        </p:txBody>
      </p:sp>
      <p:sp>
        <p:nvSpPr>
          <p:cNvPr id="4" name="Text Box 6"/>
          <p:cNvSpPr txBox="1">
            <a:spLocks noChangeArrowheads="1"/>
          </p:cNvSpPr>
          <p:nvPr/>
        </p:nvSpPr>
        <p:spPr bwMode="auto">
          <a:xfrm>
            <a:off x="3576638" y="5572125"/>
            <a:ext cx="25923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a:latin typeface="Comic Sans MS" panose="030F0702030302020204" pitchFamily="66" charset="0"/>
              </a:rPr>
              <a:t>Mobile TV</a:t>
            </a:r>
            <a:endParaRPr lang="en-US" altLang="en-US" sz="2000">
              <a:latin typeface="Comic Sans MS" panose="030F0702030302020204" pitchFamily="66" charset="0"/>
            </a:endParaRPr>
          </a:p>
        </p:txBody>
      </p:sp>
      <p:sp>
        <p:nvSpPr>
          <p:cNvPr id="5" name="AutoShape 21"/>
          <p:cNvSpPr txBox="1">
            <a:spLocks noChangeArrowheads="1"/>
          </p:cNvSpPr>
          <p:nvPr/>
        </p:nvSpPr>
        <p:spPr>
          <a:xfrm>
            <a:off x="203200" y="201613"/>
            <a:ext cx="2330450" cy="1303337"/>
          </a:xfrm>
          <a:prstGeom prst="plus">
            <a:avLst>
              <a:gd name="adj" fmla="val 25000"/>
            </a:avLst>
          </a:prstGeom>
          <a:solidFill>
            <a:srgbClr val="FFCC99"/>
          </a:solidFill>
          <a:ln algn="ctr">
            <a:solidFill>
              <a:schemeClr val="tx1"/>
            </a:solidFill>
            <a:miter lim="800000"/>
            <a:headEnd/>
            <a:tailEnd/>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z="3200" dirty="0" smtClean="0">
                <a:latin typeface="Comic Sans MS" panose="030F0702030302020204" pitchFamily="66" charset="0"/>
              </a:rPr>
              <a:t>Mobile phones</a:t>
            </a:r>
            <a:endParaRPr lang="en-GB" altLang="en-US" sz="3200" dirty="0">
              <a:latin typeface="Comic Sans MS" panose="030F0702030302020204" pitchFamily="66" charset="0"/>
            </a:endParaRPr>
          </a:p>
        </p:txBody>
      </p:sp>
      <p:sp>
        <p:nvSpPr>
          <p:cNvPr id="6" name="Text Box 13"/>
          <p:cNvSpPr txBox="1">
            <a:spLocks noChangeArrowheads="1"/>
          </p:cNvSpPr>
          <p:nvPr/>
        </p:nvSpPr>
        <p:spPr bwMode="auto">
          <a:xfrm>
            <a:off x="6477000" y="3490913"/>
            <a:ext cx="2667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a:latin typeface="Comic Sans MS" panose="030F0702030302020204" pitchFamily="66" charset="0"/>
              </a:rPr>
              <a:t>e-mail</a:t>
            </a:r>
            <a:endParaRPr lang="en-US" altLang="en-US" sz="2000">
              <a:latin typeface="Comic Sans MS" panose="030F0702030302020204" pitchFamily="66" charset="0"/>
            </a:endParaRPr>
          </a:p>
        </p:txBody>
      </p:sp>
      <p:sp>
        <p:nvSpPr>
          <p:cNvPr id="7" name="Text Box 16"/>
          <p:cNvSpPr txBox="1">
            <a:spLocks noChangeArrowheads="1"/>
          </p:cNvSpPr>
          <p:nvPr/>
        </p:nvSpPr>
        <p:spPr bwMode="auto">
          <a:xfrm>
            <a:off x="1503363" y="5494338"/>
            <a:ext cx="2087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000">
                <a:latin typeface="Comic Sans MS" panose="030F0702030302020204" pitchFamily="66" charset="0"/>
              </a:rPr>
              <a:t>Downloads      </a:t>
            </a:r>
            <a:endParaRPr lang="en-US" altLang="en-US" sz="2000">
              <a:latin typeface="Comic Sans MS" panose="030F0702030302020204" pitchFamily="66" charset="0"/>
            </a:endParaRPr>
          </a:p>
        </p:txBody>
      </p:sp>
      <p:sp>
        <p:nvSpPr>
          <p:cNvPr id="8" name="Text Box 18"/>
          <p:cNvSpPr txBox="1">
            <a:spLocks noChangeArrowheads="1"/>
          </p:cNvSpPr>
          <p:nvPr/>
        </p:nvSpPr>
        <p:spPr bwMode="auto">
          <a:xfrm>
            <a:off x="274638" y="3382963"/>
            <a:ext cx="2087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GB" altLang="en-US" sz="2000">
                <a:latin typeface="Comic Sans MS" panose="030F0702030302020204" pitchFamily="66" charset="0"/>
              </a:rPr>
              <a:t>Internet access</a:t>
            </a:r>
            <a:endParaRPr lang="en-US" altLang="en-US" sz="2000">
              <a:latin typeface="Comic Sans MS" panose="030F0702030302020204" pitchFamily="66" charset="0"/>
            </a:endParaRPr>
          </a:p>
        </p:txBody>
      </p:sp>
      <p:pic>
        <p:nvPicPr>
          <p:cNvPr id="9" name="Picture 26" descr="MCj043150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679825" y="2601913"/>
            <a:ext cx="1828800" cy="1828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Line 28"/>
          <p:cNvSpPr>
            <a:spLocks noChangeShapeType="1"/>
          </p:cNvSpPr>
          <p:nvPr/>
        </p:nvSpPr>
        <p:spPr bwMode="auto">
          <a:xfrm flipV="1">
            <a:off x="5632450" y="2495550"/>
            <a:ext cx="1074738" cy="449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 name="Line 29"/>
          <p:cNvSpPr>
            <a:spLocks noChangeShapeType="1"/>
          </p:cNvSpPr>
          <p:nvPr/>
        </p:nvSpPr>
        <p:spPr bwMode="auto">
          <a:xfrm flipH="1" flipV="1">
            <a:off x="2206625" y="2235200"/>
            <a:ext cx="827088" cy="3921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30"/>
          <p:cNvSpPr txBox="1">
            <a:spLocks noChangeArrowheads="1"/>
          </p:cNvSpPr>
          <p:nvPr/>
        </p:nvSpPr>
        <p:spPr bwMode="auto">
          <a:xfrm>
            <a:off x="3454400" y="1350963"/>
            <a:ext cx="3367088" cy="366712"/>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b="1">
                <a:latin typeface="Comic Sans MS" panose="030F0702030302020204" pitchFamily="66" charset="0"/>
              </a:rPr>
              <a:t>Anytime  </a:t>
            </a:r>
            <a:r>
              <a:rPr lang="en-GB" altLang="en-US" b="1">
                <a:latin typeface="Comic Sans MS" panose="030F0702030302020204" pitchFamily="66" charset="0"/>
                <a:sym typeface="Wingdings" pitchFamily="2" charset="2"/>
              </a:rPr>
              <a:t>  </a:t>
            </a:r>
            <a:r>
              <a:rPr lang="en-GB" altLang="en-US" b="1">
                <a:latin typeface="Comic Sans MS" panose="030F0702030302020204" pitchFamily="66" charset="0"/>
              </a:rPr>
              <a:t>Anywhere</a:t>
            </a:r>
          </a:p>
        </p:txBody>
      </p:sp>
      <p:sp>
        <p:nvSpPr>
          <p:cNvPr id="13" name="Line 31"/>
          <p:cNvSpPr>
            <a:spLocks noChangeShapeType="1"/>
          </p:cNvSpPr>
          <p:nvPr/>
        </p:nvSpPr>
        <p:spPr bwMode="auto">
          <a:xfrm flipH="1">
            <a:off x="2292350" y="3557588"/>
            <a:ext cx="711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 name="Line 32"/>
          <p:cNvSpPr>
            <a:spLocks noChangeShapeType="1"/>
          </p:cNvSpPr>
          <p:nvPr/>
        </p:nvSpPr>
        <p:spPr bwMode="auto">
          <a:xfrm flipH="1">
            <a:off x="2133600" y="4021138"/>
            <a:ext cx="1101725" cy="579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 name="Line 33"/>
          <p:cNvSpPr>
            <a:spLocks noChangeShapeType="1"/>
          </p:cNvSpPr>
          <p:nvPr/>
        </p:nvSpPr>
        <p:spPr bwMode="auto">
          <a:xfrm flipV="1">
            <a:off x="5761038" y="3670300"/>
            <a:ext cx="1204912" cy="44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 name="Line 34"/>
          <p:cNvSpPr>
            <a:spLocks noChangeShapeType="1"/>
          </p:cNvSpPr>
          <p:nvPr/>
        </p:nvSpPr>
        <p:spPr bwMode="auto">
          <a:xfrm>
            <a:off x="5529263" y="4383088"/>
            <a:ext cx="989012" cy="668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 name="Line 35"/>
          <p:cNvSpPr>
            <a:spLocks noChangeShapeType="1"/>
          </p:cNvSpPr>
          <p:nvPr/>
        </p:nvSpPr>
        <p:spPr bwMode="auto">
          <a:xfrm flipH="1">
            <a:off x="4687888" y="4559300"/>
            <a:ext cx="14287" cy="725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 name="Line 36"/>
          <p:cNvSpPr>
            <a:spLocks noChangeShapeType="1"/>
          </p:cNvSpPr>
          <p:nvPr/>
        </p:nvSpPr>
        <p:spPr bwMode="auto">
          <a:xfrm flipV="1">
            <a:off x="4687888" y="1770063"/>
            <a:ext cx="0" cy="668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 name="Line 38"/>
          <p:cNvSpPr>
            <a:spLocks noChangeShapeType="1"/>
          </p:cNvSpPr>
          <p:nvPr/>
        </p:nvSpPr>
        <p:spPr bwMode="auto">
          <a:xfrm flipH="1">
            <a:off x="3033713" y="4570413"/>
            <a:ext cx="698500" cy="814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 name="Text Box 39"/>
          <p:cNvSpPr txBox="1">
            <a:spLocks noChangeArrowheads="1"/>
          </p:cNvSpPr>
          <p:nvPr/>
        </p:nvSpPr>
        <p:spPr bwMode="auto">
          <a:xfrm>
            <a:off x="6618288" y="5137150"/>
            <a:ext cx="1900237" cy="3968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a:latin typeface="Comic Sans MS" panose="030F0702030302020204" pitchFamily="66" charset="0"/>
              </a:rPr>
              <a:t>Chat and IM</a:t>
            </a:r>
          </a:p>
        </p:txBody>
      </p:sp>
      <p:sp>
        <p:nvSpPr>
          <p:cNvPr id="24" name="Text Box 3"/>
          <p:cNvSpPr txBox="1">
            <a:spLocks noChangeArrowheads="1"/>
          </p:cNvSpPr>
          <p:nvPr/>
        </p:nvSpPr>
        <p:spPr bwMode="auto">
          <a:xfrm>
            <a:off x="-304800" y="1984375"/>
            <a:ext cx="3048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GB" altLang="en-US" sz="2000" dirty="0">
                <a:latin typeface="Comic Sans MS" panose="030F0702030302020204" pitchFamily="66" charset="0"/>
              </a:rPr>
              <a:t>Camera phones</a:t>
            </a:r>
          </a:p>
          <a:p>
            <a:pPr algn="ctr">
              <a:spcBef>
                <a:spcPct val="20000"/>
              </a:spcBef>
            </a:pPr>
            <a:endParaRPr lang="en-US" altLang="en-US" sz="2000" dirty="0">
              <a:latin typeface="Comic Sans MS" panose="030F0702030302020204" pitchFamily="66" charset="0"/>
            </a:endParaRPr>
          </a:p>
        </p:txBody>
      </p:sp>
    </p:spTree>
    <p:extLst>
      <p:ext uri="{BB962C8B-B14F-4D97-AF65-F5344CB8AC3E}">
        <p14:creationId xmlns:p14="http://schemas.microsoft.com/office/powerpoint/2010/main" val="131140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8"/>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3"/>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4"/>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7"/>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0"/>
                                  </p:stCondLst>
                                  <p:childTnLst>
                                    <p:set>
                                      <p:cBhvr>
                                        <p:cTn id="27" dur="1" fill="hold">
                                          <p:stCondLst>
                                            <p:cond delay="499"/>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P spid="4" grpId="0" autoUpdateAnimBg="0"/>
      <p:bldP spid="6" grpId="0" autoUpdateAnimBg="0"/>
      <p:bldP spid="7" grpId="0" autoUpdateAnimBg="0"/>
      <p:bldP spid="8" grpId="0" autoUpdateAnimBg="0"/>
      <p:bldP spid="20" grpId="0"/>
      <p:bldP spid="24"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5415</Words>
  <Application>Microsoft Office PowerPoint</Application>
  <PresentationFormat>On-screen Show (4:3)</PresentationFormat>
  <Paragraphs>472</Paragraphs>
  <Slides>26</Slides>
  <Notes>23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E-safety at Coates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E-safety at Coates</dc:title>
  <dc:creator>kmckee</dc:creator>
  <cp:lastModifiedBy>kmckee</cp:lastModifiedBy>
  <cp:revision>7</cp:revision>
  <dcterms:created xsi:type="dcterms:W3CDTF">2015-02-01T18:02:42Z</dcterms:created>
  <dcterms:modified xsi:type="dcterms:W3CDTF">2015-02-02T20:29:24Z</dcterms:modified>
</cp:coreProperties>
</file>